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78" r:id="rId1"/>
  </p:sldMasterIdLst>
  <p:notesMasterIdLst>
    <p:notesMasterId r:id="rId30"/>
  </p:notesMasterIdLst>
  <p:sldIdLst>
    <p:sldId id="287" r:id="rId2"/>
    <p:sldId id="372" r:id="rId3"/>
    <p:sldId id="363" r:id="rId4"/>
    <p:sldId id="364" r:id="rId5"/>
    <p:sldId id="365" r:id="rId6"/>
    <p:sldId id="369" r:id="rId7"/>
    <p:sldId id="370" r:id="rId8"/>
    <p:sldId id="377" r:id="rId9"/>
    <p:sldId id="375" r:id="rId10"/>
    <p:sldId id="376" r:id="rId11"/>
    <p:sldId id="389" r:id="rId12"/>
    <p:sldId id="378" r:id="rId13"/>
    <p:sldId id="379" r:id="rId14"/>
    <p:sldId id="380" r:id="rId15"/>
    <p:sldId id="381" r:id="rId16"/>
    <p:sldId id="401" r:id="rId17"/>
    <p:sldId id="402" r:id="rId18"/>
    <p:sldId id="392" r:id="rId19"/>
    <p:sldId id="393" r:id="rId20"/>
    <p:sldId id="394" r:id="rId21"/>
    <p:sldId id="395" r:id="rId22"/>
    <p:sldId id="396" r:id="rId23"/>
    <p:sldId id="397" r:id="rId24"/>
    <p:sldId id="398" r:id="rId25"/>
    <p:sldId id="265" r:id="rId26"/>
    <p:sldId id="399" r:id="rId27"/>
    <p:sldId id="400" r:id="rId28"/>
    <p:sldId id="403" r:id="rId2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Open Sans" panose="020B0606030504020204" pitchFamily="34" charset="0"/>
      <p:regular r:id="rId37"/>
      <p:bold r:id="rId38"/>
      <p:italic r:id="rId39"/>
      <p:boldItalic r:id="rId40"/>
    </p:embeddedFont>
  </p:embeddedFontLst>
  <p:defaultTextStyle>
    <a:defPPr>
      <a:defRPr lang="en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ne Connelly" initials="" lastIdx="2" clrIdx="0"/>
  <p:cmAuthor id="2" name="Catherine Johnson" initials="" lastIdx="2" clrIdx="1"/>
  <p:cmAuthor id="3" name="Tanya Bragin" initials="" lastIdx="1" clrIdx="2"/>
  <p:cmAuthor id="4" name="Yoav Derazon" initials="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609465-7CA5-46BF-88FB-9866AEBAA86B}">
  <a:tblStyle styleId="{94609465-7CA5-46BF-88FB-9866AEBAA8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49"/>
    <p:restoredTop sz="76122"/>
  </p:normalViewPr>
  <p:slideViewPr>
    <p:cSldViewPr snapToGrid="0" snapToObjects="1">
      <p:cViewPr varScale="1">
        <p:scale>
          <a:sx n="128" d="100"/>
          <a:sy n="128" d="100"/>
        </p:scale>
        <p:origin x="85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399011" y="4343400"/>
            <a:ext cx="6068291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sldNum" idx="12"/>
          </p:nvPr>
        </p:nvSpPr>
        <p:spPr>
          <a:xfrm>
            <a:off x="0" y="8627022"/>
            <a:ext cx="130509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Google Shape;8;n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25471" y="8823719"/>
            <a:ext cx="790382" cy="22953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enix.org/system/files/conference/nsdi15/nsdi15-paper-suresh.pdf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869280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12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10127084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13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3992618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14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35079502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3cbbe5011_0_39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1" name="Google Shape;461;g23cbbe5011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59625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2c2c16e4d4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2c2c16e4d4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00090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g2c2c16e4d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7" name="Google Shape;2177;g2c2c16e4d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26229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g2c2c16e4d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" name="Google Shape;2201;g2c2c16e4d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26308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g2c2c16e4d4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0" name="Google Shape;2220;g2c2c16e4d4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Based on C3 paper: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https://www.usenix.org/system/files/conference/nsdi15/nsdi15-paper-suresh.pdf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Uses an exponentially weighted moving average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q(s) = queue size, os(s) = outstanding requests, n = number of clients in the system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os(s) * n = "concurrency compensation"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R(s) = response time seen from coordinating node, </a:t>
            </a:r>
            <a:r>
              <a:rPr lang="en-US">
                <a:solidFill>
                  <a:schemeClr val="dk1"/>
                </a:solidFill>
              </a:rPr>
              <a:t>µ̄(s) = service time, b = penalty (arbitrary)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Still a bit rough: we could choose different values for b (currently=3), track different metrics, etc.  Would love feedback.</a:t>
            </a: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0972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3754f11bf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3754f11bf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g3754f11bf9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07609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g3754f11bf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1" name="Google Shape;1121;g3754f11bf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g3754f11bf9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234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4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7331544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2c2c16e4d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2c2c16e4d4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47835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7" name="Google Shape;2287;g2c2c16e4d4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8" name="Google Shape;2288;g2c2c16e4d4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9" name="Google Shape;2289;g2c2c16e4d4_0_1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89575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g2c2c16e4d4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9" name="Google Shape;2299;g2c2c16e4d4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0" name="Google Shape;2300;g2c2c16e4d4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11526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g2c2c16e4d4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7" name="Google Shape;2307;g2c2c16e4d4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8" name="Google Shape;2308;g2c2c16e4d4_0_1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60166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5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1406019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6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3104005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7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4107363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8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3796358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9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1635659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10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2810002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4f8ecb68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4f8ecb68b_0_38:notes"/>
          <p:cNvSpPr txBox="1">
            <a:spLocks noGrp="1"/>
          </p:cNvSpPr>
          <p:nvPr>
            <p:ph type="body" idx="1"/>
          </p:nvPr>
        </p:nvSpPr>
        <p:spPr>
          <a:xfrm>
            <a:off x="398462" y="4343400"/>
            <a:ext cx="6069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  <p:sp>
        <p:nvSpPr>
          <p:cNvPr id="440" name="Google Shape;440;g34f8ecb68b_0_38:notes"/>
          <p:cNvSpPr txBox="1">
            <a:spLocks noGrp="1"/>
          </p:cNvSpPr>
          <p:nvPr>
            <p:ph type="sldNum" idx="12"/>
          </p:nvPr>
        </p:nvSpPr>
        <p:spPr>
          <a:xfrm>
            <a:off x="0" y="8626475"/>
            <a:ext cx="13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11</a:t>
            </a:fld>
            <a:endParaRPr sz="1400"/>
          </a:p>
        </p:txBody>
      </p:sp>
    </p:spTree>
    <p:extLst>
      <p:ext uri="{BB962C8B-B14F-4D97-AF65-F5344CB8AC3E}">
        <p14:creationId xmlns:p14="http://schemas.microsoft.com/office/powerpoint/2010/main" val="3250824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99F10-2691-134D-B79E-EAA3A7FBC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D41FE9-5308-9A4C-B5ED-E81864513B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8EF06-5F02-C04F-9376-C1FB6AD56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555C6-F126-3942-8DB7-7EADE7A81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9037B-6CF1-D743-A24F-9CBAC6D0F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66052965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CA241-A776-A64D-944F-00BE91BE4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1481AB-1D16-9D4A-912B-9602C631F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49C85-E608-0A4F-A16C-A7C3348AD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6EB9F-F99E-1145-B9CB-18B8A0053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0A84D-636D-C249-93D0-A75F35FEB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4661297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3FAFE8-E5A9-5E43-8A60-F9E1788FE4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CDDF4-AC1F-2D47-A66C-43C749B9A6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7811B-703E-4140-A132-45549CC8B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B5F10-99DF-BE46-881C-8A6430B6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07DBE-3787-4543-B2C8-75B6F0820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26030022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617194" y="3628990"/>
            <a:ext cx="4176629" cy="9474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5000"/>
              </a:lnSpc>
              <a:spcBef>
                <a:spcPts val="300"/>
              </a:spcBef>
              <a:buFontTx/>
              <a:buNone/>
              <a:defRPr sz="1600">
                <a:solidFill>
                  <a:srgbClr val="FFFFFF"/>
                </a:solidFill>
                <a:uFillTx/>
              </a:defRPr>
            </a:lvl1pPr>
            <a:lvl2pPr marL="0" indent="457200">
              <a:lnSpc>
                <a:spcPct val="85000"/>
              </a:lnSpc>
              <a:spcBef>
                <a:spcPts val="300"/>
              </a:spcBef>
              <a:buFontTx/>
              <a:buNone/>
              <a:defRPr sz="1600">
                <a:solidFill>
                  <a:srgbClr val="FFFFFF"/>
                </a:solidFill>
                <a:uFillTx/>
              </a:defRPr>
            </a:lvl2pPr>
            <a:lvl3pPr marL="0" indent="914400">
              <a:lnSpc>
                <a:spcPct val="85000"/>
              </a:lnSpc>
              <a:spcBef>
                <a:spcPts val="300"/>
              </a:spcBef>
              <a:buFontTx/>
              <a:buNone/>
              <a:defRPr sz="1600">
                <a:solidFill>
                  <a:srgbClr val="FFFFFF"/>
                </a:solidFill>
                <a:uFillTx/>
              </a:defRPr>
            </a:lvl3pPr>
            <a:lvl4pPr marL="0" indent="1371600">
              <a:lnSpc>
                <a:spcPct val="85000"/>
              </a:lnSpc>
              <a:spcBef>
                <a:spcPts val="300"/>
              </a:spcBef>
              <a:buFontTx/>
              <a:buNone/>
              <a:defRPr sz="1600">
                <a:solidFill>
                  <a:srgbClr val="FFFFFF"/>
                </a:solidFill>
                <a:uFillTx/>
              </a:defRPr>
            </a:lvl4pPr>
            <a:lvl5pPr marL="0" indent="1828800">
              <a:lnSpc>
                <a:spcPct val="85000"/>
              </a:lnSpc>
              <a:spcBef>
                <a:spcPts val="300"/>
              </a:spcBef>
              <a:buFontTx/>
              <a:buNone/>
              <a:defRPr sz="1600">
                <a:solidFill>
                  <a:srgbClr val="FFFFFF"/>
                </a:solidFill>
                <a:uFillTx/>
              </a:defRPr>
            </a:lvl5pPr>
          </a:lstStyle>
          <a:p>
            <a:r>
              <a:rPr>
                <a:uFillTx/>
              </a:rPr>
              <a:t>Body Level One</a:t>
            </a:r>
          </a:p>
          <a:p>
            <a:pPr lvl="1"/>
            <a:r>
              <a:rPr>
                <a:uFillTx/>
              </a:rPr>
              <a:t>Body Level Two</a:t>
            </a:r>
          </a:p>
          <a:p>
            <a:pPr lvl="2"/>
            <a:r>
              <a:rPr>
                <a:uFillTx/>
              </a:rPr>
              <a:t>Body Level Three</a:t>
            </a:r>
          </a:p>
          <a:p>
            <a:pPr lvl="3"/>
            <a:r>
              <a:rPr>
                <a:uFillTx/>
              </a:rPr>
              <a:t>Body Level Four</a:t>
            </a:r>
          </a:p>
          <a:p>
            <a:pPr lvl="4"/>
            <a:r>
              <a:rPr>
                <a:uFillTx/>
              </a:rPr>
              <a:t>Body Level Five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sz="quarter" idx="13"/>
          </p:nvPr>
        </p:nvSpPr>
        <p:spPr>
          <a:xfrm>
            <a:off x="609283" y="1366619"/>
            <a:ext cx="5821997" cy="140956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200" b="1">
                <a:solidFill>
                  <a:srgbClr val="FFFFFF"/>
                </a:solidFill>
                <a:uFillTx/>
              </a:defRPr>
            </a:lvl1pPr>
          </a:lstStyle>
          <a:p>
            <a:r>
              <a:rPr>
                <a:uFillTx/>
              </a:rPr>
              <a:t>Click to edit Master title style</a:t>
            </a:r>
          </a:p>
        </p:txBody>
      </p:sp>
      <p:sp>
        <p:nvSpPr>
          <p:cNvPr id="39" name="Shape 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639786014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">
  <p:cSld name="Bulle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43932" y="91440"/>
            <a:ext cx="7961868" cy="767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43932" y="1219200"/>
            <a:ext cx="7961868" cy="349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‒"/>
              <a:def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Char char="‒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Char char="‒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343932" y="830980"/>
            <a:ext cx="7961868" cy="350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Char char="‒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4117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subtitle">
  <p:cSld name="Title with subtitl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343932" y="91440"/>
            <a:ext cx="7961868" cy="767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9F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343932" y="830980"/>
            <a:ext cx="7961868" cy="350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libri"/>
              <a:buChar char="‒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76766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Light">
  <p:cSld name="Code Light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71"/>
          <p:cNvSpPr txBox="1">
            <a:spLocks noGrp="1"/>
          </p:cNvSpPr>
          <p:nvPr>
            <p:ph type="title"/>
          </p:nvPr>
        </p:nvSpPr>
        <p:spPr>
          <a:xfrm>
            <a:off x="343932" y="91441"/>
            <a:ext cx="7962000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264" name="Google Shape;1264;p71"/>
          <p:cNvSpPr txBox="1">
            <a:spLocks noGrp="1"/>
          </p:cNvSpPr>
          <p:nvPr>
            <p:ph type="body" idx="1"/>
          </p:nvPr>
        </p:nvSpPr>
        <p:spPr>
          <a:xfrm>
            <a:off x="343932" y="830983"/>
            <a:ext cx="79620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24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24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6" name="Google Shape;1266;p71"/>
          <p:cNvSpPr txBox="1">
            <a:spLocks noGrp="1"/>
          </p:cNvSpPr>
          <p:nvPr>
            <p:ph type="body" idx="2"/>
          </p:nvPr>
        </p:nvSpPr>
        <p:spPr>
          <a:xfrm>
            <a:off x="690880" y="1464911"/>
            <a:ext cx="7782600" cy="29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24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24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0600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DA5C9-0BBD-B145-B22D-F24B92086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2042E-F3FE-7445-9EE6-A1CBAA142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8F0E7-CA27-3A43-B5AA-B1C379C09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0AF35-B510-394D-8618-0930DE5E4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AB685-5FD2-C147-B957-73925C0D3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7273145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EE2E-68EB-9D43-A8E2-DAB707596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D6A2C-D734-C94F-AC31-3BAF067E9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DBF29-0EA9-1D47-8061-EE3F90E48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4EBB6-C91E-8149-8F1B-A7E13BA70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E205B-3783-0548-9912-A080FABEC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92536409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B3448-C8A5-CF4F-9F6D-35F28F1E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19664-4B4B-C240-B183-04745BF660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6FD50-4063-1E4F-85CA-954A1459F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E3FC0-64B4-AE4C-9BCF-B179AFA65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4B6426-3495-8F4F-9F5D-E12BA621D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CB061-95A9-7643-8AF0-5B6D9CC69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40848668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129D0-7B60-8742-9CF3-3BCEFB177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581E2-BB14-9F43-94F8-46756E96B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AF609-FBE2-B34D-9B03-D5E0819FA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B93A07-BA07-DA4D-BF32-B8E843A284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D67A89-608D-4B40-8AC5-404D6668FD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7AAB98-165A-664B-9DF6-0B35A4AC3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C51502-9240-2349-8078-243CE1C3B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56B5C-E2AC-FF4C-8456-79CD5E41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38784907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28AB8-E697-F344-8C9A-5336D9C9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07928-EBEC-4C40-BEC0-F9B0EEAE9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C1F344-04D0-964E-9765-CC6863A80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654852-D516-3A42-AE7F-20C9336DA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4163461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D5213B-F769-824E-8D2F-C496EACCC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3B7B8B-8CB7-1042-B97E-E1786A9C2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6AD2AC-9152-F644-A3AF-BB3F1102B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280057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7731A-6A67-D34E-957B-C098BAB2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648AE-B3C5-2840-A02F-C9229B780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C3B711-C4EF-904F-96B4-5CD7F2B52D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D7CF2-DD63-9342-A510-F9D4620E5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FC950-EC93-0340-89A5-7A32BE938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70627-D919-E045-BFAF-34A5A52A5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189002622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231A5-9DF5-2F48-9172-518BFD38A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74EF5B-52A4-444A-A42D-5D0E1EB0B4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7DB383-3225-9B4C-A8C1-F8D23818E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E07B8-0A27-E34C-B1E2-65D5EB586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76CBB-700C-D04E-B16B-6533FE769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8374D-54AE-4243-9ACA-33715A1A6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42588898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AE87FF-72C5-8E43-8CE7-8F5AD4A1E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0B5CC-01CA-C845-85EF-328B4D2F9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54CA8-F8E3-954B-B8C6-F59CE9C6CA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3FC3D-E587-184D-ABF4-0114D32D372F}" type="datetimeFigureOut">
              <a:rPr lang="en-BG" smtClean="0"/>
              <a:t>11.01.22</a:t>
            </a:fld>
            <a:endParaRPr lang="en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42F75-D0FF-E14D-ADE8-8369E7F25E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439D9-1914-9A4D-86E1-42B06F2FAC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065E0-2264-EA41-8012-83E827CAC94C}" type="slidenum">
              <a:rPr lang="en-BG" smtClean="0"/>
              <a:t>‹#›</a:t>
            </a:fld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520987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G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blog.mikemccandless.com/2014/05/choosing-fast-unique-identifier-uuid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Shape 1217"/>
          <p:cNvSpPr>
            <a:spLocks noGrp="1"/>
          </p:cNvSpPr>
          <p:nvPr>
            <p:ph type="body" sz="quarter" idx="1"/>
          </p:nvPr>
        </p:nvSpPr>
        <p:spPr>
          <a:xfrm>
            <a:off x="617194" y="3628990"/>
            <a:ext cx="4418730" cy="947464"/>
          </a:xfrm>
          <a:prstGeom prst="rect">
            <a:avLst/>
          </a:prstGeom>
        </p:spPr>
        <p:txBody>
          <a:bodyPr/>
          <a:lstStyle>
            <a:lvl1pPr>
              <a:lnSpc>
                <a:spcPct val="110000"/>
              </a:lnSpc>
            </a:lvl1pPr>
          </a:lstStyle>
          <a:p>
            <a:r>
              <a:rPr dirty="0">
                <a:uFillTx/>
              </a:rPr>
              <a:t>The world’s most popular enterprise open source products for real-time search,</a:t>
            </a:r>
            <a:r>
              <a:rPr lang="en-US" dirty="0">
                <a:uFillTx/>
              </a:rPr>
              <a:t> metrics</a:t>
            </a:r>
            <a:r>
              <a:rPr dirty="0">
                <a:uFillTx/>
              </a:rPr>
              <a:t> logging, analytics, and more </a:t>
            </a:r>
          </a:p>
        </p:txBody>
      </p:sp>
      <p:sp>
        <p:nvSpPr>
          <p:cNvPr id="1218" name="Shape 1218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uFillTx/>
              </a:rPr>
              <a:t>Architectural</a:t>
            </a:r>
            <a:endParaRPr dirty="0">
              <a:uFillTx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E991FB-7161-FF47-8FD2-168D0ECC3E28}"/>
              </a:ext>
            </a:extLst>
          </p:cNvPr>
          <p:cNvSpPr txBox="1"/>
          <p:nvPr/>
        </p:nvSpPr>
        <p:spPr>
          <a:xfrm>
            <a:off x="695739" y="2071399"/>
            <a:ext cx="74866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G" sz="5400" dirty="0"/>
              <a:t>ElasticSearch Architecture</a:t>
            </a:r>
          </a:p>
        </p:txBody>
      </p:sp>
    </p:spTree>
    <p:extLst>
      <p:ext uri="{BB962C8B-B14F-4D97-AF65-F5344CB8AC3E}">
        <p14:creationId xmlns:p14="http://schemas.microsoft.com/office/powerpoint/2010/main" val="1140182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Index sorting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Use only when it is clear you have a dominant sort criteria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6608C39-123E-9B47-B578-E7A7E4118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244" y="1362417"/>
            <a:ext cx="12120767" cy="634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1D7E49-F734-7F49-94A2-9E542A43ACF1}"/>
              </a:ext>
            </a:extLst>
          </p:cNvPr>
          <p:cNvSpPr/>
          <p:nvPr/>
        </p:nvSpPr>
        <p:spPr>
          <a:xfrm>
            <a:off x="834237" y="1291884"/>
            <a:ext cx="727745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Char char="●"/>
            </a:pPr>
            <a:r>
              <a:rPr lang="en-US" sz="1600" dirty="0"/>
              <a:t>Decide at index-time what fields will most commonly be used to sort</a:t>
            </a:r>
          </a:p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Char char="●"/>
            </a:pPr>
            <a:r>
              <a:rPr lang="en-US" sz="1600" dirty="0"/>
              <a:t>Sorting on </a:t>
            </a:r>
            <a:r>
              <a:rPr lang="en-US" sz="1600" i="1" dirty="0"/>
              <a:t>timestamp</a:t>
            </a:r>
            <a:r>
              <a:rPr lang="en-US" sz="1600" dirty="0"/>
              <a:t> generally a bad idea</a:t>
            </a:r>
          </a:p>
          <a:p>
            <a:pPr marL="0" indent="0">
              <a:spcBef>
                <a:spcPts val="1199"/>
              </a:spcBef>
              <a:buClr>
                <a:schemeClr val="accent6">
                  <a:lumMod val="75000"/>
                </a:schemeClr>
              </a:buClr>
              <a:buNone/>
            </a:pPr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CAF91-F859-F046-8175-8211FD38F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245" y="2067311"/>
            <a:ext cx="7602602" cy="283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327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Index sorting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Use only when it is clear you have a dominant sort criteria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6608C39-123E-9B47-B578-E7A7E4118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244" y="1362417"/>
            <a:ext cx="12120767" cy="634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1D7E49-F734-7F49-94A2-9E542A43ACF1}"/>
              </a:ext>
            </a:extLst>
          </p:cNvPr>
          <p:cNvSpPr/>
          <p:nvPr/>
        </p:nvSpPr>
        <p:spPr>
          <a:xfrm>
            <a:off x="834237" y="1291884"/>
            <a:ext cx="727745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Char char="●"/>
            </a:pPr>
            <a:r>
              <a:rPr lang="en-US" sz="1600" dirty="0"/>
              <a:t>Decide at index-time what fields will most commonly be used to sort</a:t>
            </a:r>
          </a:p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Char char="●"/>
            </a:pPr>
            <a:r>
              <a:rPr lang="en-US" sz="1600" dirty="0"/>
              <a:t>Sorting on </a:t>
            </a:r>
            <a:r>
              <a:rPr lang="en-US" sz="1600" i="1" dirty="0"/>
              <a:t>timestamp</a:t>
            </a:r>
            <a:r>
              <a:rPr lang="en-US" sz="1600" dirty="0"/>
              <a:t> generally a bad idea</a:t>
            </a:r>
          </a:p>
          <a:p>
            <a:pPr marL="0" indent="0">
              <a:spcBef>
                <a:spcPts val="1199"/>
              </a:spcBef>
              <a:buClr>
                <a:schemeClr val="accent6">
                  <a:lumMod val="75000"/>
                </a:schemeClr>
              </a:buClr>
              <a:buNone/>
            </a:pPr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CAF91-F859-F046-8175-8211FD38F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245" y="2067311"/>
            <a:ext cx="7602602" cy="283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46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Anti-patterns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Bulk thread pool – resist the temptation to increase it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6608C39-123E-9B47-B578-E7A7E4118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244" y="1362417"/>
            <a:ext cx="12120767" cy="634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BF4665-F327-9543-8A4C-D92CDBAC8060}"/>
              </a:ext>
            </a:extLst>
          </p:cNvPr>
          <p:cNvSpPr/>
          <p:nvPr/>
        </p:nvSpPr>
        <p:spPr>
          <a:xfrm>
            <a:off x="834237" y="1291884"/>
            <a:ext cx="7277458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198">
              <a:spcBef>
                <a:spcPts val="1199"/>
              </a:spcBef>
              <a:buClr>
                <a:schemeClr val="accent6">
                  <a:lumMod val="75000"/>
                </a:schemeClr>
              </a:buClr>
            </a:pPr>
            <a:r>
              <a:rPr lang="en-US" sz="1600" b="1" dirty="0" err="1"/>
              <a:t>ESRejectedExecutionException</a:t>
            </a:r>
            <a:endParaRPr lang="en-US" sz="1600" b="1" dirty="0"/>
          </a:p>
          <a:p>
            <a:pPr marL="0" indent="0">
              <a:spcBef>
                <a:spcPts val="1199"/>
              </a:spcBef>
              <a:buClr>
                <a:schemeClr val="accent6">
                  <a:lumMod val="75000"/>
                </a:schemeClr>
              </a:buClr>
              <a:buNone/>
            </a:pPr>
            <a:r>
              <a:rPr lang="en-US" sz="1000" dirty="0">
                <a:latin typeface="Monaco" pitchFamily="2" charset="77"/>
              </a:rPr>
              <a:t>Caused by: org.elasticsearch.common.util.concurrent.EsRejectedExecutionException: rejected execution of org.elasticsearch.transport.TransportService$7@2c114f72 on </a:t>
            </a:r>
            <a:r>
              <a:rPr lang="en-US" sz="1000" dirty="0" err="1">
                <a:latin typeface="Monaco" pitchFamily="2" charset="77"/>
              </a:rPr>
              <a:t>EsThreadPoolExecutor</a:t>
            </a:r>
            <a:r>
              <a:rPr lang="en-US" sz="1000" dirty="0">
                <a:latin typeface="Monaco" pitchFamily="2" charset="77"/>
              </a:rPr>
              <a:t>[name = foo/write, queue capacity = 1000, org.elasticsearch.common.util.concurrent.EsThreadPoolExecutor@14eb2d01[Running, pool size = 40, active threads = 40, queued tasks = 1004, completed tasks = 9172355]]</a:t>
            </a:r>
          </a:p>
          <a:p>
            <a:pPr marL="0" indent="0">
              <a:spcBef>
                <a:spcPts val="1199"/>
              </a:spcBef>
              <a:buClr>
                <a:schemeClr val="accent6">
                  <a:lumMod val="75000"/>
                </a:schemeClr>
              </a:buClr>
              <a:buNone/>
            </a:pPr>
            <a:endParaRPr lang="en-US" sz="1000" dirty="0">
              <a:latin typeface="Monaco" pitchFamily="2" charset="77"/>
            </a:endParaRPr>
          </a:p>
          <a:p>
            <a:pPr marL="285750" indent="-285750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These are _not_ errors, they are indicators to the upstream client to throttle rate of ingest</a:t>
            </a:r>
          </a:p>
          <a:p>
            <a:pPr marL="285750" indent="-285750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Increasing cluster capacity is </a:t>
            </a:r>
            <a:r>
              <a:rPr lang="en-US" sz="1600" i="1" dirty="0">
                <a:latin typeface="+mn-lt"/>
              </a:rPr>
              <a:t>one</a:t>
            </a:r>
            <a:r>
              <a:rPr lang="en-US" sz="1600" dirty="0">
                <a:latin typeface="+mn-lt"/>
              </a:rPr>
              <a:t> possible solution</a:t>
            </a:r>
          </a:p>
          <a:p>
            <a:pPr marL="285750" indent="-285750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May need to re-examine data model</a:t>
            </a:r>
          </a:p>
          <a:p>
            <a:pPr marL="285750" indent="-285750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Reduce refresh interval to 5 or 10 seconds</a:t>
            </a:r>
          </a:p>
          <a:p>
            <a:pPr marL="0" indent="0">
              <a:spcBef>
                <a:spcPts val="1199"/>
              </a:spcBef>
              <a:buClr>
                <a:schemeClr val="accent6">
                  <a:lumMod val="75000"/>
                </a:schemeClr>
              </a:buClr>
              <a:buNone/>
            </a:pPr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945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Anti-patterns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Do not override the auto-generated _id field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6608C39-123E-9B47-B578-E7A7E4118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244" y="1362417"/>
            <a:ext cx="12120767" cy="634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BF4665-F327-9543-8A4C-D92CDBAC8060}"/>
              </a:ext>
            </a:extLst>
          </p:cNvPr>
          <p:cNvSpPr/>
          <p:nvPr/>
        </p:nvSpPr>
        <p:spPr>
          <a:xfrm>
            <a:off x="834237" y="1291884"/>
            <a:ext cx="7277458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198">
              <a:spcBef>
                <a:spcPts val="1199"/>
              </a:spcBef>
              <a:buClr>
                <a:schemeClr val="accent6">
                  <a:lumMod val="75000"/>
                </a:schemeClr>
              </a:buClr>
            </a:pPr>
            <a:endParaRPr lang="en-US" sz="1000" dirty="0">
              <a:latin typeface="Monaco" pitchFamily="2" charset="77"/>
            </a:endParaRPr>
          </a:p>
          <a:p>
            <a:pPr marL="285750" indent="-285750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Elasticsearch uses a fast UUID </a:t>
            </a:r>
          </a:p>
          <a:p>
            <a:pPr marL="285750" indent="-285750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Specifically designed to work with internal data structures for fast lookups</a:t>
            </a:r>
          </a:p>
          <a:p>
            <a:pPr marL="285750" indent="-285750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  <a:hlinkClick r:id="rId4"/>
              </a:rPr>
              <a:t>http://</a:t>
            </a:r>
            <a:r>
              <a:rPr lang="en-US" sz="1600" dirty="0" err="1">
                <a:latin typeface="+mn-lt"/>
                <a:hlinkClick r:id="rId4"/>
              </a:rPr>
              <a:t>blog.mikemccandless.com</a:t>
            </a:r>
            <a:r>
              <a:rPr lang="en-US" sz="1600" dirty="0">
                <a:latin typeface="+mn-lt"/>
                <a:hlinkClick r:id="rId4"/>
              </a:rPr>
              <a:t>/2014/05/choosing-fast-unique-identifier-</a:t>
            </a:r>
            <a:r>
              <a:rPr lang="en-US" sz="1600" dirty="0" err="1">
                <a:latin typeface="+mn-lt"/>
                <a:hlinkClick r:id="rId4"/>
              </a:rPr>
              <a:t>uuid.html</a:t>
            </a:r>
            <a:endParaRPr lang="en-US" sz="1600" dirty="0">
              <a:latin typeface="+mn-lt"/>
            </a:endParaRPr>
          </a:p>
          <a:p>
            <a:pPr marL="0" indent="0">
              <a:spcBef>
                <a:spcPts val="1199"/>
              </a:spcBef>
              <a:buClr>
                <a:schemeClr val="accent6">
                  <a:lumMod val="75000"/>
                </a:schemeClr>
              </a:buClr>
              <a:buNone/>
            </a:pPr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1568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Anti-patterns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Without proper isolation, multiple nodes per machine can be bad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6608C39-123E-9B47-B578-E7A7E4118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244" y="1362417"/>
            <a:ext cx="12120767" cy="634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0F67D9-14DA-7B49-B713-B28DFCAEC923}"/>
              </a:ext>
            </a:extLst>
          </p:cNvPr>
          <p:cNvSpPr/>
          <p:nvPr/>
        </p:nvSpPr>
        <p:spPr>
          <a:xfrm>
            <a:off x="834237" y="1772434"/>
            <a:ext cx="7418609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Multiple nodes per machine is okay, but only with proper resource isolation</a:t>
            </a:r>
          </a:p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Nodes should have dedicated disk volumes</a:t>
            </a:r>
          </a:p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Avoid multi-path data directories</a:t>
            </a:r>
          </a:p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Recommend using Docker to isolate nodes</a:t>
            </a:r>
          </a:p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If not using containers, do not give Elasticsearch all the CPU cores. Use the </a:t>
            </a:r>
            <a:r>
              <a:rPr lang="en-US" sz="1600" b="1" dirty="0">
                <a:latin typeface="Monaco" pitchFamily="2" charset="77"/>
              </a:rPr>
              <a:t>processors: N</a:t>
            </a:r>
            <a:r>
              <a:rPr lang="en-US" sz="1600" b="1" dirty="0">
                <a:latin typeface="+mn-lt"/>
              </a:rPr>
              <a:t> </a:t>
            </a:r>
            <a:r>
              <a:rPr lang="en-US" sz="1600" dirty="0">
                <a:latin typeface="+mn-lt"/>
              </a:rPr>
              <a:t>setting in </a:t>
            </a:r>
            <a:r>
              <a:rPr lang="en-US" sz="1600" dirty="0" err="1">
                <a:latin typeface="+mn-lt"/>
              </a:rPr>
              <a:t>elasticsearch.yml</a:t>
            </a:r>
            <a:endParaRPr lang="en-US" sz="1600" dirty="0">
              <a:latin typeface="+mn-lt"/>
            </a:endParaRPr>
          </a:p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Consult your hardware and OS documentation for NUMA considerations</a:t>
            </a:r>
            <a:endParaRPr lang="en-US" sz="1600" dirty="0"/>
          </a:p>
          <a:p>
            <a:pPr marL="0" indent="0">
              <a:spcBef>
                <a:spcPts val="1199"/>
              </a:spcBef>
              <a:buClr>
                <a:schemeClr val="accent6">
                  <a:lumMod val="75000"/>
                </a:schemeClr>
              </a:buClr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34937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CBA09A-E6D7-3744-BE44-F726D4BFE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505" y="0"/>
            <a:ext cx="55349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05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FAA4E-D8CD-A448-B115-2613E8193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29B2E-382F-244D-801E-6CCF4FE770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endParaRPr lang="en-BG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5FF4DB8-CA2B-3340-AC58-0E5A136A6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250" y="0"/>
            <a:ext cx="76819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576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840CD-7C07-A44F-BA51-4C40D1E6A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93C09-4359-5D4B-9DA8-8DA550E9DE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endParaRPr lang="en-BG"/>
          </a:p>
        </p:txBody>
      </p:sp>
      <p:pic>
        <p:nvPicPr>
          <p:cNvPr id="3074" name="Picture 2" descr="Elasticsearch universe: Architectural perspective">
            <a:extLst>
              <a:ext uri="{FF2B5EF4-FFF2-40B4-BE49-F238E27FC236}">
                <a16:creationId xmlns:a16="http://schemas.microsoft.com/office/drawing/2014/main" id="{F4910EDC-0B2B-3E4B-B48E-47A958DEB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0" y="158750"/>
            <a:ext cx="8394700" cy="482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4769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p8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Adaptive Replica Selection</a:t>
            </a:r>
            <a:endParaRPr/>
          </a:p>
        </p:txBody>
      </p:sp>
      <p:sp>
        <p:nvSpPr>
          <p:cNvPr id="2163" name="Google Shape;2163;p8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Historic behavior is round robin</a:t>
            </a:r>
            <a:endParaRPr/>
          </a:p>
        </p:txBody>
      </p:sp>
      <p:pic>
        <p:nvPicPr>
          <p:cNvPr id="2164" name="Google Shape;2164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85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5" name="Google Shape;2165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42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6" name="Google Shape;2166;p86"/>
          <p:cNvCxnSpPr>
            <a:stCxn id="2167" idx="2"/>
            <a:endCxn id="2164" idx="0"/>
          </p:cNvCxnSpPr>
          <p:nvPr/>
        </p:nvCxnSpPr>
        <p:spPr>
          <a:xfrm flipH="1">
            <a:off x="3753800" y="2439801"/>
            <a:ext cx="845100" cy="661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8" name="Google Shape;2168;p86"/>
          <p:cNvCxnSpPr>
            <a:stCxn id="2167" idx="2"/>
            <a:endCxn id="2165" idx="0"/>
          </p:cNvCxnSpPr>
          <p:nvPr/>
        </p:nvCxnSpPr>
        <p:spPr>
          <a:xfrm>
            <a:off x="4599000" y="2439801"/>
            <a:ext cx="790500" cy="661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69" name="Google Shape;2169;p86"/>
          <p:cNvSpPr txBox="1"/>
          <p:nvPr/>
        </p:nvSpPr>
        <p:spPr>
          <a:xfrm>
            <a:off x="4219075" y="2610550"/>
            <a:ext cx="7596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Round Robin</a:t>
            </a:r>
            <a:endParaRPr/>
          </a:p>
        </p:txBody>
      </p:sp>
      <p:sp>
        <p:nvSpPr>
          <p:cNvPr id="2170" name="Google Shape;2170;p86"/>
          <p:cNvSpPr txBox="1"/>
          <p:nvPr/>
        </p:nvSpPr>
        <p:spPr>
          <a:xfrm>
            <a:off x="3893775" y="4115175"/>
            <a:ext cx="15900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Without adaptive replica selection</a:t>
            </a:r>
            <a:endParaRPr/>
          </a:p>
        </p:txBody>
      </p:sp>
      <p:sp>
        <p:nvSpPr>
          <p:cNvPr id="2171" name="Google Shape;2171;p86"/>
          <p:cNvSpPr txBox="1"/>
          <p:nvPr/>
        </p:nvSpPr>
        <p:spPr>
          <a:xfrm>
            <a:off x="2713900" y="4010775"/>
            <a:ext cx="930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primary</a:t>
            </a:r>
            <a:endParaRPr/>
          </a:p>
        </p:txBody>
      </p:sp>
      <p:sp>
        <p:nvSpPr>
          <p:cNvPr id="2172" name="Google Shape;2172;p86"/>
          <p:cNvSpPr txBox="1"/>
          <p:nvPr/>
        </p:nvSpPr>
        <p:spPr>
          <a:xfrm>
            <a:off x="5676125" y="4010775"/>
            <a:ext cx="1134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replica1</a:t>
            </a:r>
            <a:endParaRPr/>
          </a:p>
        </p:txBody>
      </p:sp>
      <p:pic>
        <p:nvPicPr>
          <p:cNvPr id="2173" name="Google Shape;2173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600" y="1388726"/>
            <a:ext cx="930550" cy="101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4" name="Google Shape;2174;p86"/>
          <p:cNvSpPr txBox="1"/>
          <p:nvPr/>
        </p:nvSpPr>
        <p:spPr>
          <a:xfrm>
            <a:off x="4924225" y="1250475"/>
            <a:ext cx="18168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Coordinating node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21920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87"/>
          <p:cNvSpPr/>
          <p:nvPr/>
        </p:nvSpPr>
        <p:spPr>
          <a:xfrm>
            <a:off x="4843175" y="3006325"/>
            <a:ext cx="3783600" cy="1210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8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Adaptive Replica Selection</a:t>
            </a:r>
            <a:endParaRPr/>
          </a:p>
        </p:txBody>
      </p:sp>
      <p:sp>
        <p:nvSpPr>
          <p:cNvPr id="2181" name="Google Shape;2181;p8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 sometimes you’re in a noisy-neighbor situation and that’s not great</a:t>
            </a:r>
            <a:endParaRPr/>
          </a:p>
        </p:txBody>
      </p:sp>
      <p:pic>
        <p:nvPicPr>
          <p:cNvPr id="2182" name="Google Shape;2182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85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3" name="Google Shape;2183;p87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49242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84" name="Google Shape;2184;p87"/>
          <p:cNvCxnSpPr>
            <a:stCxn id="2185" idx="2"/>
            <a:endCxn id="2182" idx="0"/>
          </p:cNvCxnSpPr>
          <p:nvPr/>
        </p:nvCxnSpPr>
        <p:spPr>
          <a:xfrm flipH="1">
            <a:off x="3753800" y="2439801"/>
            <a:ext cx="845100" cy="661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6" name="Google Shape;2186;p87"/>
          <p:cNvCxnSpPr>
            <a:stCxn id="2185" idx="2"/>
            <a:endCxn id="2183" idx="0"/>
          </p:cNvCxnSpPr>
          <p:nvPr/>
        </p:nvCxnSpPr>
        <p:spPr>
          <a:xfrm>
            <a:off x="4599000" y="2439801"/>
            <a:ext cx="790500" cy="661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187" name="Google Shape;2187;p87"/>
          <p:cNvSpPr txBox="1"/>
          <p:nvPr/>
        </p:nvSpPr>
        <p:spPr>
          <a:xfrm>
            <a:off x="4219075" y="2610550"/>
            <a:ext cx="7596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Round Robin</a:t>
            </a:r>
            <a:endParaRPr/>
          </a:p>
        </p:txBody>
      </p:sp>
      <p:sp>
        <p:nvSpPr>
          <p:cNvPr id="2188" name="Google Shape;2188;p87"/>
          <p:cNvSpPr txBox="1"/>
          <p:nvPr/>
        </p:nvSpPr>
        <p:spPr>
          <a:xfrm>
            <a:off x="3893775" y="4115175"/>
            <a:ext cx="15900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Without adaptive replica selection</a:t>
            </a:r>
            <a:endParaRPr/>
          </a:p>
        </p:txBody>
      </p:sp>
      <p:sp>
        <p:nvSpPr>
          <p:cNvPr id="2189" name="Google Shape;2189;p87"/>
          <p:cNvSpPr txBox="1"/>
          <p:nvPr/>
        </p:nvSpPr>
        <p:spPr>
          <a:xfrm>
            <a:off x="2713900" y="3867025"/>
            <a:ext cx="930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primary</a:t>
            </a:r>
            <a:endParaRPr/>
          </a:p>
        </p:txBody>
      </p:sp>
      <p:sp>
        <p:nvSpPr>
          <p:cNvPr id="2190" name="Google Shape;2190;p87"/>
          <p:cNvSpPr txBox="1"/>
          <p:nvPr/>
        </p:nvSpPr>
        <p:spPr>
          <a:xfrm>
            <a:off x="5159025" y="3867025"/>
            <a:ext cx="1134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replica1</a:t>
            </a:r>
            <a:endParaRPr/>
          </a:p>
        </p:txBody>
      </p:sp>
      <p:pic>
        <p:nvPicPr>
          <p:cNvPr id="2191" name="Google Shape;2191;p87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61801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2" name="Google Shape;2192;p87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74360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93" name="Google Shape;2193;p87"/>
          <p:cNvSpPr txBox="1"/>
          <p:nvPr/>
        </p:nvSpPr>
        <p:spPr>
          <a:xfrm>
            <a:off x="6293625" y="3867025"/>
            <a:ext cx="1134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tenant 2</a:t>
            </a:r>
            <a:endParaRPr/>
          </a:p>
        </p:txBody>
      </p:sp>
      <p:sp>
        <p:nvSpPr>
          <p:cNvPr id="2194" name="Google Shape;2194;p87"/>
          <p:cNvSpPr txBox="1"/>
          <p:nvPr/>
        </p:nvSpPr>
        <p:spPr>
          <a:xfrm>
            <a:off x="7641200" y="3867025"/>
            <a:ext cx="1134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tenant 3</a:t>
            </a:r>
            <a:endParaRPr/>
          </a:p>
        </p:txBody>
      </p:sp>
      <p:sp>
        <p:nvSpPr>
          <p:cNvPr id="2195" name="Google Shape;2195;p87"/>
          <p:cNvSpPr txBox="1"/>
          <p:nvPr/>
        </p:nvSpPr>
        <p:spPr>
          <a:xfrm>
            <a:off x="7492175" y="2595375"/>
            <a:ext cx="1134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machine 2</a:t>
            </a:r>
            <a:endParaRPr/>
          </a:p>
        </p:txBody>
      </p:sp>
      <p:sp>
        <p:nvSpPr>
          <p:cNvPr id="2196" name="Google Shape;2196;p87"/>
          <p:cNvSpPr txBox="1"/>
          <p:nvPr/>
        </p:nvSpPr>
        <p:spPr>
          <a:xfrm>
            <a:off x="2565100" y="2723650"/>
            <a:ext cx="1134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machine 1</a:t>
            </a:r>
            <a:endParaRPr/>
          </a:p>
        </p:txBody>
      </p:sp>
      <p:pic>
        <p:nvPicPr>
          <p:cNvPr id="2197" name="Google Shape;2197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600" y="1388726"/>
            <a:ext cx="930550" cy="101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98" name="Google Shape;2198;p87"/>
          <p:cNvSpPr txBox="1"/>
          <p:nvPr/>
        </p:nvSpPr>
        <p:spPr>
          <a:xfrm>
            <a:off x="4924225" y="1250475"/>
            <a:ext cx="18168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Coordinating node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31153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Shape 1217"/>
          <p:cNvSpPr>
            <a:spLocks noGrp="1"/>
          </p:cNvSpPr>
          <p:nvPr>
            <p:ph type="body" sz="quarter" idx="1"/>
          </p:nvPr>
        </p:nvSpPr>
        <p:spPr>
          <a:xfrm>
            <a:off x="617194" y="3628990"/>
            <a:ext cx="4418730" cy="947464"/>
          </a:xfrm>
          <a:prstGeom prst="rect">
            <a:avLst/>
          </a:prstGeom>
        </p:spPr>
        <p:txBody>
          <a:bodyPr/>
          <a:lstStyle>
            <a:lvl1pPr>
              <a:lnSpc>
                <a:spcPct val="110000"/>
              </a:lnSpc>
            </a:lvl1pPr>
          </a:lstStyle>
          <a:p>
            <a:r>
              <a:rPr dirty="0">
                <a:uFillTx/>
              </a:rPr>
              <a:t>The world’s most popular enterprise open source products for real-time search,</a:t>
            </a:r>
            <a:r>
              <a:rPr lang="en-US" dirty="0">
                <a:uFillTx/>
              </a:rPr>
              <a:t> metrics</a:t>
            </a:r>
            <a:r>
              <a:rPr dirty="0">
                <a:uFillTx/>
              </a:rPr>
              <a:t> logging, analytics, and more </a:t>
            </a:r>
          </a:p>
        </p:txBody>
      </p:sp>
      <p:sp>
        <p:nvSpPr>
          <p:cNvPr id="1218" name="Shape 1218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uFillTx/>
              </a:rPr>
              <a:t>Architectural Best Practices</a:t>
            </a:r>
            <a:endParaRPr dirty="0">
              <a:uFillTx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FC3A11-168D-C145-9A57-290788A12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884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p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Adaptive Replica Selection</a:t>
            </a:r>
            <a:endParaRPr/>
          </a:p>
        </p:txBody>
      </p:sp>
      <p:sp>
        <p:nvSpPr>
          <p:cNvPr id="2204" name="Google Shape;2204;p8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 you could have a degraded disk, causing slower response times</a:t>
            </a:r>
            <a:endParaRPr/>
          </a:p>
        </p:txBody>
      </p:sp>
      <p:pic>
        <p:nvPicPr>
          <p:cNvPr id="2205" name="Google Shape;2205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85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6" name="Google Shape;2206;p88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49242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7" name="Google Shape;2207;p88"/>
          <p:cNvCxnSpPr>
            <a:stCxn id="2208" idx="2"/>
            <a:endCxn id="2205" idx="0"/>
          </p:cNvCxnSpPr>
          <p:nvPr/>
        </p:nvCxnSpPr>
        <p:spPr>
          <a:xfrm flipH="1">
            <a:off x="3753800" y="2439801"/>
            <a:ext cx="845100" cy="661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9" name="Google Shape;2209;p88"/>
          <p:cNvCxnSpPr>
            <a:stCxn id="2208" idx="2"/>
            <a:endCxn id="2206" idx="0"/>
          </p:cNvCxnSpPr>
          <p:nvPr/>
        </p:nvCxnSpPr>
        <p:spPr>
          <a:xfrm>
            <a:off x="4599000" y="2439801"/>
            <a:ext cx="790500" cy="661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210" name="Google Shape;2210;p88"/>
          <p:cNvSpPr txBox="1"/>
          <p:nvPr/>
        </p:nvSpPr>
        <p:spPr>
          <a:xfrm>
            <a:off x="4219075" y="2610550"/>
            <a:ext cx="7596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Round Robin</a:t>
            </a:r>
            <a:endParaRPr/>
          </a:p>
        </p:txBody>
      </p:sp>
      <p:sp>
        <p:nvSpPr>
          <p:cNvPr id="2211" name="Google Shape;2211;p88"/>
          <p:cNvSpPr txBox="1"/>
          <p:nvPr/>
        </p:nvSpPr>
        <p:spPr>
          <a:xfrm>
            <a:off x="3893775" y="4115175"/>
            <a:ext cx="15900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Without adaptive replica selection</a:t>
            </a:r>
            <a:endParaRPr/>
          </a:p>
        </p:txBody>
      </p:sp>
      <p:sp>
        <p:nvSpPr>
          <p:cNvPr id="2212" name="Google Shape;2212;p88"/>
          <p:cNvSpPr txBox="1"/>
          <p:nvPr/>
        </p:nvSpPr>
        <p:spPr>
          <a:xfrm>
            <a:off x="3114775" y="4010775"/>
            <a:ext cx="35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r1</a:t>
            </a:r>
            <a:endParaRPr/>
          </a:p>
        </p:txBody>
      </p:sp>
      <p:sp>
        <p:nvSpPr>
          <p:cNvPr id="2213" name="Google Shape;2213;p88"/>
          <p:cNvSpPr txBox="1"/>
          <p:nvPr/>
        </p:nvSpPr>
        <p:spPr>
          <a:xfrm>
            <a:off x="5676125" y="4010775"/>
            <a:ext cx="35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r2</a:t>
            </a:r>
            <a:endParaRPr/>
          </a:p>
        </p:txBody>
      </p:sp>
      <p:pic>
        <p:nvPicPr>
          <p:cNvPr id="2214" name="Google Shape;2214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6125" y="2976858"/>
            <a:ext cx="3810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5" name="Google Shape;2215;p88"/>
          <p:cNvSpPr txBox="1"/>
          <p:nvPr/>
        </p:nvSpPr>
        <p:spPr>
          <a:xfrm>
            <a:off x="6115575" y="2836750"/>
            <a:ext cx="13863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degraded disk</a:t>
            </a:r>
            <a:endParaRPr/>
          </a:p>
        </p:txBody>
      </p:sp>
      <p:pic>
        <p:nvPicPr>
          <p:cNvPr id="2216" name="Google Shape;2216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600" y="1388726"/>
            <a:ext cx="930550" cy="101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7" name="Google Shape;2217;p88"/>
          <p:cNvSpPr txBox="1"/>
          <p:nvPr/>
        </p:nvSpPr>
        <p:spPr>
          <a:xfrm>
            <a:off x="4924225" y="1250475"/>
            <a:ext cx="18168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Coordinating node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235293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p8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Adaptive Replica Selection</a:t>
            </a:r>
            <a:endParaRPr/>
          </a:p>
        </p:txBody>
      </p:sp>
      <p:sp>
        <p:nvSpPr>
          <p:cNvPr id="2223" name="Google Shape;2223;p8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Accounting for node performance in searches</a:t>
            </a:r>
            <a:endParaRPr/>
          </a:p>
        </p:txBody>
      </p:sp>
      <p:pic>
        <p:nvPicPr>
          <p:cNvPr id="2224" name="Google Shape;222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85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5" name="Google Shape;2225;p89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4924225" y="3101001"/>
            <a:ext cx="930550" cy="1014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6" name="Google Shape;2226;p89"/>
          <p:cNvCxnSpPr>
            <a:stCxn id="2227" idx="2"/>
            <a:endCxn id="2224" idx="0"/>
          </p:cNvCxnSpPr>
          <p:nvPr/>
        </p:nvCxnSpPr>
        <p:spPr>
          <a:xfrm flipH="1">
            <a:off x="3753800" y="2439801"/>
            <a:ext cx="845100" cy="6612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8" name="Google Shape;2228;p89"/>
          <p:cNvCxnSpPr>
            <a:stCxn id="2227" idx="2"/>
            <a:endCxn id="2225" idx="0"/>
          </p:cNvCxnSpPr>
          <p:nvPr/>
        </p:nvCxnSpPr>
        <p:spPr>
          <a:xfrm>
            <a:off x="4599000" y="2439801"/>
            <a:ext cx="790500" cy="66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29" name="Google Shape;2229;p89"/>
          <p:cNvSpPr txBox="1"/>
          <p:nvPr/>
        </p:nvSpPr>
        <p:spPr>
          <a:xfrm>
            <a:off x="4104625" y="2836750"/>
            <a:ext cx="9885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Adaptive</a:t>
            </a:r>
            <a:endParaRPr/>
          </a:p>
        </p:txBody>
      </p:sp>
      <p:sp>
        <p:nvSpPr>
          <p:cNvPr id="2230" name="Google Shape;2230;p89"/>
          <p:cNvSpPr txBox="1"/>
          <p:nvPr/>
        </p:nvSpPr>
        <p:spPr>
          <a:xfrm>
            <a:off x="3893775" y="4115175"/>
            <a:ext cx="15900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With adaptive replica selection</a:t>
            </a:r>
            <a:endParaRPr/>
          </a:p>
        </p:txBody>
      </p:sp>
      <p:sp>
        <p:nvSpPr>
          <p:cNvPr id="2231" name="Google Shape;2231;p89"/>
          <p:cNvSpPr txBox="1"/>
          <p:nvPr/>
        </p:nvSpPr>
        <p:spPr>
          <a:xfrm>
            <a:off x="3114775" y="4010775"/>
            <a:ext cx="35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r1</a:t>
            </a:r>
            <a:endParaRPr/>
          </a:p>
        </p:txBody>
      </p:sp>
      <p:sp>
        <p:nvSpPr>
          <p:cNvPr id="2232" name="Google Shape;2232;p89"/>
          <p:cNvSpPr txBox="1"/>
          <p:nvPr/>
        </p:nvSpPr>
        <p:spPr>
          <a:xfrm>
            <a:off x="5676125" y="4010775"/>
            <a:ext cx="35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r2</a:t>
            </a:r>
            <a:endParaRPr/>
          </a:p>
        </p:txBody>
      </p:sp>
      <p:pic>
        <p:nvPicPr>
          <p:cNvPr id="2233" name="Google Shape;2233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6125" y="2976858"/>
            <a:ext cx="3810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4" name="Google Shape;2234;p89"/>
          <p:cNvSpPr txBox="1"/>
          <p:nvPr/>
        </p:nvSpPr>
        <p:spPr>
          <a:xfrm>
            <a:off x="6115575" y="2836750"/>
            <a:ext cx="13863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degraded disk</a:t>
            </a:r>
            <a:endParaRPr/>
          </a:p>
        </p:txBody>
      </p:sp>
      <p:sp>
        <p:nvSpPr>
          <p:cNvPr id="2235" name="Google Shape;2235;p89"/>
          <p:cNvSpPr txBox="1"/>
          <p:nvPr/>
        </p:nvSpPr>
        <p:spPr>
          <a:xfrm>
            <a:off x="6214300" y="1602138"/>
            <a:ext cx="2493900" cy="661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q̂(s) = 1 + (os(s) * n) + q(s)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Ψ(s) = R(s) - 1/µ̄(s) + (q̂(s))^b / µ̄(s)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2236" name="Google Shape;2236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600" y="1388726"/>
            <a:ext cx="930550" cy="101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237" name="Google Shape;2237;p89"/>
          <p:cNvSpPr txBox="1"/>
          <p:nvPr/>
        </p:nvSpPr>
        <p:spPr>
          <a:xfrm>
            <a:off x="4924225" y="1250475"/>
            <a:ext cx="18168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Coordinating node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358778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44"/>
          <p:cNvSpPr txBox="1">
            <a:spLocks noGrp="1"/>
          </p:cNvSpPr>
          <p:nvPr>
            <p:ph type="title"/>
          </p:nvPr>
        </p:nvSpPr>
        <p:spPr>
          <a:xfrm>
            <a:off x="347843" y="91442"/>
            <a:ext cx="7954635" cy="477902"/>
          </a:xfrm>
          <a:prstGeom prst="rect">
            <a:avLst/>
          </a:prstGeom>
        </p:spPr>
        <p:txBody>
          <a:bodyPr spcFirstLastPara="1" wrap="square" lIns="91340" tIns="91340" rIns="91340" bIns="91340" anchor="b" anchorCtr="0">
            <a:noAutofit/>
          </a:bodyPr>
          <a:lstStyle/>
          <a:p>
            <a:r>
              <a:rPr lang="en-US" dirty="0"/>
              <a:t>Use the query language you already know</a:t>
            </a:r>
            <a:endParaRPr dirty="0"/>
          </a:p>
        </p:txBody>
      </p:sp>
      <p:sp>
        <p:nvSpPr>
          <p:cNvPr id="1137" name="Google Shape;1137;p44"/>
          <p:cNvSpPr txBox="1"/>
          <p:nvPr/>
        </p:nvSpPr>
        <p:spPr>
          <a:xfrm>
            <a:off x="347836" y="3932935"/>
            <a:ext cx="2606686" cy="1097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40" tIns="91340" rIns="91340" bIns="91340" anchor="t" anchorCtr="0">
            <a:noAutofit/>
          </a:bodyPr>
          <a:lstStyle/>
          <a:p>
            <a:r>
              <a:rPr lang="en-US" sz="1399" u="sng" dirty="0"/>
              <a:t>For Data Scientists</a:t>
            </a:r>
            <a:endParaRPr sz="1399" u="sng" dirty="0"/>
          </a:p>
          <a:p>
            <a:pPr marL="456789" indent="-317214">
              <a:buSzPts val="1400"/>
              <a:buChar char="●"/>
            </a:pPr>
            <a:r>
              <a:rPr lang="en-US" sz="1399" dirty="0"/>
              <a:t>JDBC</a:t>
            </a:r>
            <a:endParaRPr sz="1399" dirty="0"/>
          </a:p>
          <a:p>
            <a:pPr marL="456789" indent="-317214">
              <a:buSzPts val="1400"/>
              <a:buChar char="●"/>
            </a:pPr>
            <a:r>
              <a:rPr lang="en-US" sz="1399" dirty="0"/>
              <a:t>Tabular return format</a:t>
            </a:r>
            <a:endParaRPr sz="1399" dirty="0"/>
          </a:p>
        </p:txBody>
      </p:sp>
      <p:pic>
        <p:nvPicPr>
          <p:cNvPr id="1138" name="Google Shape;1138;p44"/>
          <p:cNvPicPr preferRelativeResize="0"/>
          <p:nvPr/>
        </p:nvPicPr>
        <p:blipFill rotWithShape="1">
          <a:blip r:embed="rId3">
            <a:alphaModFix/>
          </a:blip>
          <a:srcRect l="65355" r="4442"/>
          <a:stretch/>
        </p:blipFill>
        <p:spPr>
          <a:xfrm>
            <a:off x="347836" y="774571"/>
            <a:ext cx="1763465" cy="2475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0" name="Google Shape;114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3561" y="1011287"/>
            <a:ext cx="6492250" cy="29216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5759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43"/>
          <p:cNvSpPr txBox="1">
            <a:spLocks noGrp="1"/>
          </p:cNvSpPr>
          <p:nvPr>
            <p:ph type="title"/>
          </p:nvPr>
        </p:nvSpPr>
        <p:spPr>
          <a:xfrm>
            <a:off x="347843" y="91442"/>
            <a:ext cx="7954635" cy="546914"/>
          </a:xfrm>
          <a:prstGeom prst="rect">
            <a:avLst/>
          </a:prstGeom>
        </p:spPr>
        <p:txBody>
          <a:bodyPr spcFirstLastPara="1" wrap="square" lIns="91340" tIns="91340" rIns="91340" bIns="91340" anchor="b" anchorCtr="0">
            <a:noAutofit/>
          </a:bodyPr>
          <a:lstStyle/>
          <a:p>
            <a:r>
              <a:rPr lang="en-US" dirty="0"/>
              <a:t>Elastic SQL</a:t>
            </a:r>
            <a:endParaRPr dirty="0"/>
          </a:p>
        </p:txBody>
      </p:sp>
      <p:pic>
        <p:nvPicPr>
          <p:cNvPr id="1125" name="Google Shape;1125;p43"/>
          <p:cNvPicPr preferRelativeResize="0"/>
          <p:nvPr/>
        </p:nvPicPr>
        <p:blipFill rotWithShape="1">
          <a:blip r:embed="rId3">
            <a:alphaModFix/>
          </a:blip>
          <a:srcRect l="5732" r="64066"/>
          <a:stretch/>
        </p:blipFill>
        <p:spPr>
          <a:xfrm>
            <a:off x="347836" y="763169"/>
            <a:ext cx="1763465" cy="2475234"/>
          </a:xfrm>
          <a:prstGeom prst="rect">
            <a:avLst/>
          </a:prstGeom>
          <a:noFill/>
          <a:ln>
            <a:noFill/>
          </a:ln>
        </p:spPr>
      </p:pic>
      <p:sp>
        <p:nvSpPr>
          <p:cNvPr id="1126" name="Google Shape;1126;p43"/>
          <p:cNvSpPr txBox="1"/>
          <p:nvPr/>
        </p:nvSpPr>
        <p:spPr>
          <a:xfrm>
            <a:off x="0" y="3523338"/>
            <a:ext cx="3050971" cy="1792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40" tIns="91340" rIns="91340" bIns="91340" anchor="t" anchorCtr="0">
            <a:noAutofit/>
          </a:bodyPr>
          <a:lstStyle/>
          <a:p>
            <a:r>
              <a:rPr lang="en-US" sz="1399" u="sng" dirty="0"/>
              <a:t>For Our Developers</a:t>
            </a:r>
            <a:endParaRPr sz="1399" u="sng" dirty="0"/>
          </a:p>
          <a:p>
            <a:pPr marL="456789" indent="-317214">
              <a:buSzPts val="1400"/>
              <a:buChar char="●"/>
            </a:pPr>
            <a:r>
              <a:rPr lang="en-US" sz="1399" dirty="0"/>
              <a:t>JDBC client</a:t>
            </a:r>
            <a:endParaRPr sz="1399" dirty="0"/>
          </a:p>
          <a:p>
            <a:pPr marL="456789" indent="-317214">
              <a:buSzPts val="1400"/>
              <a:buChar char="●"/>
            </a:pPr>
            <a:r>
              <a:rPr lang="en-US" sz="1399" dirty="0"/>
              <a:t>REST endpoint</a:t>
            </a:r>
            <a:endParaRPr sz="1399" dirty="0"/>
          </a:p>
          <a:p>
            <a:pPr marL="456789" indent="-317214">
              <a:buSzPts val="1400"/>
              <a:buChar char="●"/>
            </a:pPr>
            <a:r>
              <a:rPr lang="en-US" sz="1399" dirty="0"/>
              <a:t>CLI</a:t>
            </a:r>
          </a:p>
        </p:txBody>
      </p:sp>
      <p:sp>
        <p:nvSpPr>
          <p:cNvPr id="1127" name="Google Shape;1127;p43"/>
          <p:cNvSpPr txBox="1"/>
          <p:nvPr/>
        </p:nvSpPr>
        <p:spPr>
          <a:xfrm>
            <a:off x="2587321" y="751768"/>
            <a:ext cx="6432044" cy="1226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40" tIns="91340" rIns="91340" bIns="91340" anchor="t" anchorCtr="0">
            <a:noAutofit/>
          </a:bodyPr>
          <a:lstStyle/>
          <a:p>
            <a:r>
              <a:rPr lang="en-US" sz="1199" b="1" dirty="0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POST /_</a:t>
            </a:r>
            <a:r>
              <a:rPr lang="en-US" sz="1199" b="1" dirty="0" err="1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xpack</a:t>
            </a:r>
            <a:r>
              <a:rPr lang="en-US" sz="1199" b="1" dirty="0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US" sz="1199" b="1" dirty="0" err="1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sql</a:t>
            </a:r>
            <a:r>
              <a:rPr lang="en-US" sz="1199" b="1" dirty="0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/translate</a:t>
            </a:r>
            <a:endParaRPr sz="1199" b="1" dirty="0">
              <a:solidFill>
                <a:schemeClr val="accent4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99" b="1" dirty="0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199" b="1" dirty="0">
              <a:solidFill>
                <a:schemeClr val="accent4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sz="1199" b="1" dirty="0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"query": "SELECT </a:t>
            </a:r>
            <a:r>
              <a:rPr lang="en-US" sz="1199" b="1" dirty="0" err="1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agency_abbr</a:t>
            </a:r>
            <a:r>
              <a:rPr lang="en-US" sz="1199" b="1" dirty="0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, COUNT(*) FROM mortgages WHERE        </a:t>
            </a:r>
            <a:r>
              <a:rPr lang="en-US" sz="1199" b="1" dirty="0" err="1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state_name</a:t>
            </a:r>
            <a:r>
              <a:rPr lang="en-US" sz="1199" b="1" dirty="0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= 'California' GROUP BY </a:t>
            </a:r>
            <a:r>
              <a:rPr lang="en-US" sz="1199" b="1" dirty="0" err="1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agency_abbr</a:t>
            </a:r>
            <a:r>
              <a:rPr lang="en-US" sz="1199" b="1" dirty="0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endParaRPr sz="1199" b="1" dirty="0">
              <a:solidFill>
                <a:schemeClr val="accent4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99" b="1" dirty="0">
              <a:solidFill>
                <a:schemeClr val="accent4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sz="1199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8" name="Google Shape;1128;p43"/>
          <p:cNvSpPr txBox="1"/>
          <p:nvPr/>
        </p:nvSpPr>
        <p:spPr>
          <a:xfrm>
            <a:off x="2587321" y="1932724"/>
            <a:ext cx="6432044" cy="3086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40" tIns="91340" rIns="91340" bIns="9134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"query" : {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 "term" : {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en-US" sz="1199" b="1" dirty="0" err="1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state_name.keyword</a:t>
            </a: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" : {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     "value" : "California"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},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"_source" : false,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en-US" sz="1199" b="1" dirty="0" err="1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stored_fields</a:t>
            </a: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" : "_none_",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"aggregations" : {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 "1015" : {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   "terms" : {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     "field" : "</a:t>
            </a:r>
            <a:r>
              <a:rPr lang="en-US" sz="1199" b="1" dirty="0" err="1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agency_abbr</a:t>
            </a: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1199" b="1" dirty="0">
                <a:solidFill>
                  <a:schemeClr val="accent4">
                    <a:lumMod val="75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        "size" : 512,</a:t>
            </a:r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sz="1199" b="1" dirty="0">
              <a:solidFill>
                <a:schemeClr val="accent4">
                  <a:lumMod val="75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129" name="Google Shape;1129;p43"/>
          <p:cNvCxnSpPr/>
          <p:nvPr/>
        </p:nvCxnSpPr>
        <p:spPr>
          <a:xfrm>
            <a:off x="2711656" y="1932182"/>
            <a:ext cx="6432344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32080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9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Composite Aggs</a:t>
            </a:r>
            <a:endParaRPr/>
          </a:p>
        </p:txBody>
      </p:sp>
      <p:sp>
        <p:nvSpPr>
          <p:cNvPr id="2282" name="Google Shape;2282;p9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Aggregations meet pagination</a:t>
            </a:r>
            <a:endParaRPr/>
          </a:p>
        </p:txBody>
      </p:sp>
      <p:sp>
        <p:nvSpPr>
          <p:cNvPr id="2284" name="Google Shape;2284;p92"/>
          <p:cNvSpPr txBox="1"/>
          <p:nvPr/>
        </p:nvSpPr>
        <p:spPr>
          <a:xfrm>
            <a:off x="271275" y="1257625"/>
            <a:ext cx="7629300" cy="12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 dirty="0"/>
              <a:t>Efficiently work with large aggregation results by paginating</a:t>
            </a:r>
            <a:endParaRPr sz="1800"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 dirty="0"/>
              <a:t>Return all aggregation results, without setting a maximum size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 dirty="0"/>
              <a:t>Supports page and limit parameters</a:t>
            </a:r>
          </a:p>
          <a:p>
            <a:pPr marL="114300" lvl="1">
              <a:lnSpc>
                <a:spcPct val="150000"/>
              </a:lnSpc>
              <a:buSzPts val="1800"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733024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p9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Composite Aggs: Sample Use Case</a:t>
            </a:r>
            <a:endParaRPr/>
          </a:p>
        </p:txBody>
      </p:sp>
      <p:sp>
        <p:nvSpPr>
          <p:cNvPr id="2292" name="Google Shape;2292;p9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Let’s aggregate pageviews for a Google Analytics type application</a:t>
            </a:r>
            <a:endParaRPr sz="1800" b="0"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6" name="Google Shape;2296;p93"/>
          <p:cNvSpPr txBox="1">
            <a:spLocks noGrp="1"/>
          </p:cNvSpPr>
          <p:nvPr>
            <p:ph type="body" idx="4294967295"/>
          </p:nvPr>
        </p:nvSpPr>
        <p:spPr>
          <a:xfrm>
            <a:off x="0" y="1181100"/>
            <a:ext cx="8607425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03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</a:pPr>
            <a:r>
              <a:rPr lang="en-US" sz="1400"/>
              <a:t>Millions of URLs </a:t>
            </a:r>
            <a:endParaRPr sz="1400"/>
          </a:p>
          <a:p>
            <a:pPr marL="228600" marR="0" lvl="0" indent="-203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</a:pPr>
            <a:r>
              <a:rPr lang="en-US" sz="1400"/>
              <a:t>API/programmatic access to aggregation results</a:t>
            </a:r>
            <a:endParaRPr sz="1400"/>
          </a:p>
        </p:txBody>
      </p:sp>
      <p:graphicFrame>
        <p:nvGraphicFramePr>
          <p:cNvPr id="2293" name="Google Shape;2293;p93"/>
          <p:cNvGraphicFramePr/>
          <p:nvPr/>
        </p:nvGraphicFramePr>
        <p:xfrm>
          <a:off x="441300" y="2182936"/>
          <a:ext cx="8261400" cy="10364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621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URL</a:t>
                      </a:r>
                      <a:endParaRPr sz="1400" b="1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75" marR="9145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Access Time</a:t>
                      </a:r>
                      <a:endParaRPr sz="1400" b="1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http://elastic.co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75" marR="9145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2017-12-15T12:10:30Z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https://www.elastic.co/guide/index.html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75" marR="9145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2017-12-15T12:10:40Z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http://elastic.co</a:t>
                      </a:r>
                      <a:endParaRPr sz="1200"/>
                    </a:p>
                  </a:txBody>
                  <a:tcPr marL="182875" marR="9145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2017-12-15T12:10:55Z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94" name="Google Shape;2294;p93"/>
          <p:cNvSpPr/>
          <p:nvPr/>
        </p:nvSpPr>
        <p:spPr>
          <a:xfrm>
            <a:off x="3343650" y="3255182"/>
            <a:ext cx="475500" cy="3015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F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295" name="Google Shape;2295;p93"/>
          <p:cNvGraphicFramePr/>
          <p:nvPr/>
        </p:nvGraphicFramePr>
        <p:xfrm>
          <a:off x="441300" y="3602073"/>
          <a:ext cx="8261400" cy="10364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621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80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URL</a:t>
                      </a:r>
                      <a:endParaRPr sz="1400" b="1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75" marR="9145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Pageviews</a:t>
                      </a:r>
                      <a:endParaRPr sz="1400" b="1" u="none" strike="noStrike" cap="non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http://elastic.co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75" marR="9145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20,000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6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https://www.elastic.co/guide/index.html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75" marR="9145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5,000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6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https://www.elastic.co/guide/en/elasticsearch/reference/current/index.html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75" marR="91450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2,000</a:t>
                      </a:r>
                      <a:endParaRPr sz="1200" b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14292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9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Composite Aggs: Sample Use Case</a:t>
            </a: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3" name="Google Shape;2303;p9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</a:pPr>
            <a:r>
              <a:rPr lang="en-US"/>
              <a:t>Let’s aggregate pageviews for a Google Analytics type application</a:t>
            </a:r>
            <a:r>
              <a:rPr lang="en-US" sz="1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4" name="Google Shape;2304;p94"/>
          <p:cNvSpPr txBox="1">
            <a:spLocks noGrp="1"/>
          </p:cNvSpPr>
          <p:nvPr>
            <p:ph type="body" idx="2"/>
          </p:nvPr>
        </p:nvSpPr>
        <p:spPr>
          <a:xfrm>
            <a:off x="614680" y="1312511"/>
            <a:ext cx="7782600" cy="29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GET page-views/_search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{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"aggs" : {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"my_buckets": {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"composite" : {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	 </a:t>
            </a:r>
            <a:r>
              <a:rPr lang="en-US">
                <a:highlight>
                  <a:srgbClr val="FFFF00"/>
                </a:highlight>
              </a:rPr>
              <a:t>"size": 10,</a:t>
            </a:r>
            <a:endParaRPr>
              <a:highlight>
                <a:srgbClr val="FFFF00"/>
              </a:highlight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    "sources" : [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        { "url": { "terms" : { "field": "url", "order": "desc" } } }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    ]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}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} } }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2528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" name="Google Shape;2311;p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Composite Aggs: Sample Use Case</a:t>
            </a: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2" name="Google Shape;2312;p9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</a:pPr>
            <a:r>
              <a:rPr lang="en-US"/>
              <a:t>Let’s aggregate pageviews for a Google Analytics type application</a:t>
            </a:r>
            <a:r>
              <a:rPr lang="en-US" sz="18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0" name="Google Shape;2310;p95"/>
          <p:cNvSpPr txBox="1">
            <a:spLocks noGrp="1"/>
          </p:cNvSpPr>
          <p:nvPr>
            <p:ph type="body" idx="2"/>
          </p:nvPr>
        </p:nvSpPr>
        <p:spPr>
          <a:xfrm>
            <a:off x="614680" y="1312511"/>
            <a:ext cx="7782600" cy="29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GET page-views/_search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{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"aggs" : {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"my_buckets": {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"composite" : {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	</a:t>
            </a:r>
            <a:r>
              <a:rPr lang="en-US">
                <a:highlight>
                  <a:srgbClr val="FFFF00"/>
                </a:highlight>
              </a:rPr>
              <a:t>"size": 10,</a:t>
            </a:r>
            <a:endParaRPr>
              <a:highlight>
                <a:srgbClr val="FFFF00"/>
              </a:highlight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highlight>
                  <a:srgbClr val="FFFF00"/>
                </a:highlight>
              </a:rPr>
              <a:t>            	"after": { "url": "https://www.elastic.co/guide/en/elasticsearch/reference/current/index.html" }</a:t>
            </a:r>
            <a:r>
              <a:rPr lang="en-US"/>
              <a:t>,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    "sources" : [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                    { "url": { "terms" : { "field": "url", "order": "desc" } } } ] 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} } } } }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52861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ACB66-7F12-5B4D-BB2F-F8191838F3B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21915" y="1743207"/>
            <a:ext cx="7782600" cy="582550"/>
          </a:xfrm>
        </p:spPr>
        <p:txBody>
          <a:bodyPr>
            <a:normAutofit lnSpcReduction="10000"/>
          </a:bodyPr>
          <a:lstStyle/>
          <a:p>
            <a:pPr algn="ctr"/>
            <a:r>
              <a:rPr lang="en-BG" sz="32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03035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What I wish I knew about mappings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Elasticsearch auto-generated mappings can be </a:t>
            </a: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suboptimal 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EA7E6A-638B-E14A-B854-83755EFBB6F6}"/>
              </a:ext>
            </a:extLst>
          </p:cNvPr>
          <p:cNvSpPr txBox="1"/>
          <p:nvPr/>
        </p:nvSpPr>
        <p:spPr>
          <a:xfrm>
            <a:off x="459782" y="1623630"/>
            <a:ext cx="3190069" cy="110799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{</a:t>
            </a:r>
          </a:p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"line" : 4,</a:t>
            </a:r>
          </a:p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"play" : "HENRY IV",</a:t>
            </a:r>
          </a:p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”speech" : "So shaken as we are, so wan with care,"</a:t>
            </a:r>
          </a:p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AE5A5C-8EB4-2645-89BC-6D7E47790E9F}"/>
              </a:ext>
            </a:extLst>
          </p:cNvPr>
          <p:cNvSpPr txBox="1"/>
          <p:nvPr/>
        </p:nvSpPr>
        <p:spPr>
          <a:xfrm>
            <a:off x="1310874" y="1315853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document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8D056E-949E-C340-A5FC-6579CACBAA1E}"/>
              </a:ext>
            </a:extLst>
          </p:cNvPr>
          <p:cNvSpPr txBox="1"/>
          <p:nvPr/>
        </p:nvSpPr>
        <p:spPr>
          <a:xfrm>
            <a:off x="4154104" y="1275566"/>
            <a:ext cx="2153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Auto-generated mapping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5BDA59-1231-1442-961A-8BFFAC294CD5}"/>
              </a:ext>
            </a:extLst>
          </p:cNvPr>
          <p:cNvSpPr txBox="1"/>
          <p:nvPr/>
        </p:nvSpPr>
        <p:spPr>
          <a:xfrm>
            <a:off x="3882332" y="1623630"/>
            <a:ext cx="2696699" cy="332398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"line": {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"type": "long"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},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"play": {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"type": "text",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"fields": {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    "keyword": {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        "type": "keyword",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        "</a:t>
            </a:r>
            <a:r>
              <a:rPr lang="en-US" sz="1000" dirty="0" err="1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ignore_above</a:t>
            </a:r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": 256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        }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    }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},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”speech": {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"type": "text",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"fields": {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    "keyword": {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        "type": "keyword",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         "</a:t>
            </a:r>
            <a:r>
              <a:rPr lang="en-US" sz="1000" dirty="0" err="1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ignore_above</a:t>
            </a:r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": 256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    }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    }</a:t>
            </a:r>
          </a:p>
          <a:p>
            <a:r>
              <a:rPr lang="en-US" sz="1000" dirty="0">
                <a:solidFill>
                  <a:schemeClr val="accent4">
                    <a:lumMod val="75000"/>
                  </a:schemeClr>
                </a:solidFill>
                <a:latin typeface="Monaco" pitchFamily="2" charset="77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B732DC-630B-774E-B86B-26AE0DEF5BC1}"/>
              </a:ext>
            </a:extLst>
          </p:cNvPr>
          <p:cNvSpPr txBox="1"/>
          <p:nvPr/>
        </p:nvSpPr>
        <p:spPr>
          <a:xfrm>
            <a:off x="7311563" y="131585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EF4CFA-AC04-9C4F-B2EB-970933ADD43D}"/>
              </a:ext>
            </a:extLst>
          </p:cNvPr>
          <p:cNvSpPr txBox="1"/>
          <p:nvPr/>
        </p:nvSpPr>
        <p:spPr>
          <a:xfrm>
            <a:off x="6759323" y="1760914"/>
            <a:ext cx="209122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Numeric default to </a:t>
            </a:r>
            <a:r>
              <a:rPr lang="en-US" b="1" i="1" dirty="0"/>
              <a:t>long </a:t>
            </a:r>
            <a:r>
              <a:rPr lang="en-US" dirty="0"/>
              <a:t>where </a:t>
            </a:r>
            <a:r>
              <a:rPr lang="en-US" b="1" i="1" dirty="0" err="1"/>
              <a:t>int</a:t>
            </a:r>
            <a:r>
              <a:rPr lang="en-US" b="1" i="1" dirty="0"/>
              <a:t> </a:t>
            </a:r>
            <a:r>
              <a:rPr lang="en-US" dirty="0"/>
              <a:t>is sufficient</a:t>
            </a:r>
          </a:p>
          <a:p>
            <a:pPr marL="2857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b="1" dirty="0"/>
              <a:t>‘play’</a:t>
            </a:r>
            <a:r>
              <a:rPr lang="en-US" dirty="0"/>
              <a:t> field mapped as both </a:t>
            </a:r>
            <a:r>
              <a:rPr lang="en-US" b="1" i="1" dirty="0"/>
              <a:t>text </a:t>
            </a:r>
            <a:r>
              <a:rPr lang="en-US" dirty="0"/>
              <a:t>and</a:t>
            </a:r>
            <a:r>
              <a:rPr lang="en-US" b="1" i="1" dirty="0"/>
              <a:t> keyword</a:t>
            </a:r>
          </a:p>
          <a:p>
            <a:pPr marL="2857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b="1" dirty="0"/>
              <a:t>‘speech’</a:t>
            </a:r>
            <a:r>
              <a:rPr lang="en-US" b="1" i="1" dirty="0"/>
              <a:t> </a:t>
            </a:r>
            <a:r>
              <a:rPr lang="en-US" dirty="0"/>
              <a:t>should only be type text</a:t>
            </a:r>
          </a:p>
        </p:txBody>
      </p:sp>
    </p:spTree>
    <p:extLst>
      <p:ext uri="{BB962C8B-B14F-4D97-AF65-F5344CB8AC3E}">
        <p14:creationId xmlns:p14="http://schemas.microsoft.com/office/powerpoint/2010/main" val="1426143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Specialized nodes for specialized tasks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Use dedicated node types whenever possible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B8FAF2-97A2-214C-A3D8-13000BF87EE6}"/>
              </a:ext>
            </a:extLst>
          </p:cNvPr>
          <p:cNvSpPr/>
          <p:nvPr/>
        </p:nvSpPr>
        <p:spPr>
          <a:xfrm>
            <a:off x="834237" y="1407783"/>
            <a:ext cx="656455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6789" indent="-342591">
              <a:spcBef>
                <a:spcPts val="1199"/>
              </a:spcBef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Data Nodes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r>
              <a:rPr lang="en-US" sz="1600" dirty="0"/>
              <a:t>Store data and execute queries</a:t>
            </a:r>
          </a:p>
          <a:p>
            <a:pPr marL="456789" indent="-342591">
              <a:buClr>
                <a:schemeClr val="accent5">
                  <a:lumMod val="75000"/>
                </a:schemeClr>
              </a:buClr>
              <a:buChar char="●"/>
            </a:pPr>
            <a:endParaRPr lang="en-US" sz="1600" dirty="0"/>
          </a:p>
          <a:p>
            <a:pPr marL="456789" indent="-342591"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Master Nodes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r>
              <a:rPr lang="en-US" sz="1600" dirty="0"/>
              <a:t>Maintain consistent view of cluster metadata and state</a:t>
            </a:r>
          </a:p>
          <a:p>
            <a:pPr marL="596363" lvl="1">
              <a:buClr>
                <a:schemeClr val="accent5">
                  <a:lumMod val="75000"/>
                </a:schemeClr>
              </a:buClr>
            </a:pPr>
            <a:endParaRPr lang="en-US" sz="1600" dirty="0"/>
          </a:p>
          <a:p>
            <a:pPr marL="456789" indent="-342591"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Coordinator Nodes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r>
              <a:rPr lang="en-US" sz="1600" dirty="0"/>
              <a:t>Coordinate distributed execution of queries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endParaRPr lang="en-US" sz="1600" dirty="0"/>
          </a:p>
          <a:p>
            <a:pPr marL="456789" indent="-342591"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Ingest Nodes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r>
              <a:rPr lang="en-US" sz="1600" dirty="0"/>
              <a:t>ETL transformations on newly indexed data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endParaRPr lang="en-US" sz="1600" dirty="0"/>
          </a:p>
          <a:p>
            <a:pPr marL="456789" indent="-342591"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Machine Learning Nodes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r>
              <a:rPr lang="en-US" sz="1600" dirty="0"/>
              <a:t>Execute machine learning jobs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endParaRPr lang="en-US" sz="1600" dirty="0"/>
          </a:p>
          <a:p>
            <a:pPr marL="0" indent="0">
              <a:spcBef>
                <a:spcPts val="1199"/>
              </a:spcBef>
              <a:buClr>
                <a:schemeClr val="accent5">
                  <a:lumMod val="75000"/>
                </a:schemeClr>
              </a:buClr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01320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Observations about shards and replicas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It all depends on your data…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993C49C-3AE8-4C40-8BFC-498EF49A5CA6}"/>
              </a:ext>
            </a:extLst>
          </p:cNvPr>
          <p:cNvSpPr/>
          <p:nvPr/>
        </p:nvSpPr>
        <p:spPr>
          <a:xfrm>
            <a:off x="834237" y="1291884"/>
            <a:ext cx="6564550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Char char="●"/>
            </a:pPr>
            <a:r>
              <a:rPr lang="en-US" sz="1600" dirty="0"/>
              <a:t>What is the optimal shard size?</a:t>
            </a:r>
          </a:p>
          <a:p>
            <a:pPr marL="913577" lvl="1" indent="-317214">
              <a:buClr>
                <a:schemeClr val="accent6">
                  <a:lumMod val="75000"/>
                </a:schemeClr>
              </a:buClr>
              <a:buChar char="○"/>
            </a:pPr>
            <a:r>
              <a:rPr lang="en-US" sz="1600" dirty="0"/>
              <a:t>A good rule of thumb is between 40 – 80 GB</a:t>
            </a:r>
          </a:p>
          <a:p>
            <a:pPr marL="913577" lvl="1" indent="-317214">
              <a:buClr>
                <a:schemeClr val="accent6">
                  <a:lumMod val="75000"/>
                </a:schemeClr>
              </a:buClr>
              <a:buChar char="○"/>
            </a:pPr>
            <a:r>
              <a:rPr lang="en-US" sz="1600" dirty="0"/>
              <a:t>Generally sub-optimal to have lot’s of small shards</a:t>
            </a:r>
          </a:p>
          <a:p>
            <a:pPr marL="913577" lvl="1" indent="-317214">
              <a:buClr>
                <a:schemeClr val="accent6">
                  <a:lumMod val="75000"/>
                </a:schemeClr>
              </a:buClr>
              <a:buChar char="○"/>
            </a:pPr>
            <a:r>
              <a:rPr lang="en-US" sz="1600" dirty="0"/>
              <a:t>A single shard can actually have 100’s of GB and still perform well</a:t>
            </a:r>
          </a:p>
          <a:p>
            <a:pPr marL="913577" lvl="1" indent="-317214">
              <a:buClr>
                <a:schemeClr val="accent6">
                  <a:lumMod val="75000"/>
                </a:schemeClr>
              </a:buClr>
              <a:buChar char="○"/>
            </a:pPr>
            <a:r>
              <a:rPr lang="en-US" sz="1600" dirty="0"/>
              <a:t>YMMV</a:t>
            </a:r>
          </a:p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Char char="●"/>
            </a:pPr>
            <a:r>
              <a:rPr lang="en-US" sz="1600" dirty="0"/>
              <a:t>How many replicas are optimal</a:t>
            </a:r>
          </a:p>
          <a:p>
            <a:pPr marL="913577" lvl="1" indent="-317214">
              <a:buClr>
                <a:schemeClr val="accent6">
                  <a:lumMod val="75000"/>
                </a:schemeClr>
              </a:buClr>
              <a:buChar char="○"/>
            </a:pPr>
            <a:r>
              <a:rPr lang="en-US" sz="1600" dirty="0"/>
              <a:t>Usually start with 1 replica</a:t>
            </a:r>
          </a:p>
          <a:p>
            <a:pPr marL="913577" lvl="1" indent="-317214">
              <a:buClr>
                <a:schemeClr val="accent6">
                  <a:lumMod val="75000"/>
                </a:schemeClr>
              </a:buClr>
              <a:buChar char="○"/>
            </a:pPr>
            <a:r>
              <a:rPr lang="en-US" sz="1600" dirty="0"/>
              <a:t>Add more to scale out query processing</a:t>
            </a:r>
          </a:p>
          <a:p>
            <a:pPr marL="913577" lvl="1" indent="-317214">
              <a:buClr>
                <a:schemeClr val="accent6">
                  <a:lumMod val="75000"/>
                </a:schemeClr>
              </a:buClr>
              <a:buChar char="○"/>
            </a:pPr>
            <a:endParaRPr lang="en-US" sz="1600" dirty="0"/>
          </a:p>
          <a:p>
            <a:pPr marL="456789" indent="-342591">
              <a:spcBef>
                <a:spcPts val="1199"/>
              </a:spcBef>
              <a:buClr>
                <a:schemeClr val="accent6">
                  <a:lumMod val="75000"/>
                </a:schemeClr>
              </a:buClr>
              <a:buChar char="●"/>
            </a:pPr>
            <a:r>
              <a:rPr lang="en-US" sz="1600" dirty="0"/>
              <a:t>Test empirically with Rally</a:t>
            </a:r>
          </a:p>
          <a:p>
            <a:pPr marL="0" indent="0">
              <a:spcBef>
                <a:spcPts val="1199"/>
              </a:spcBef>
              <a:buClr>
                <a:schemeClr val="accent6">
                  <a:lumMod val="75000"/>
                </a:schemeClr>
              </a:buClr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49186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Shrinking indices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Consolidating for long-term retention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F848788-6B44-CE49-B9AE-B0C96B773B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074" y="1878227"/>
            <a:ext cx="7579851" cy="286870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87ADB16-D437-5D4F-972C-B6D8454710E4}"/>
              </a:ext>
            </a:extLst>
          </p:cNvPr>
          <p:cNvSpPr/>
          <p:nvPr/>
        </p:nvSpPr>
        <p:spPr>
          <a:xfrm>
            <a:off x="834237" y="1291884"/>
            <a:ext cx="65645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199"/>
              </a:spcBef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Save space on old indices with long-term retention</a:t>
            </a:r>
          </a:p>
        </p:txBody>
      </p:sp>
    </p:spTree>
    <p:extLst>
      <p:ext uri="{BB962C8B-B14F-4D97-AF65-F5344CB8AC3E}">
        <p14:creationId xmlns:p14="http://schemas.microsoft.com/office/powerpoint/2010/main" val="53646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Rollups for fast queries on large metric data sets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Save space and execute faster on time-series data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C7165DC-6E3D-5543-ADC7-7CDAE7B11BFA}"/>
              </a:ext>
            </a:extLst>
          </p:cNvPr>
          <p:cNvSpPr/>
          <p:nvPr/>
        </p:nvSpPr>
        <p:spPr>
          <a:xfrm>
            <a:off x="834237" y="1407783"/>
            <a:ext cx="6564550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6789" indent="-342591">
              <a:spcBef>
                <a:spcPts val="1199"/>
              </a:spcBef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Save space</a:t>
            </a:r>
          </a:p>
          <a:p>
            <a:pPr marL="114198">
              <a:buClr>
                <a:schemeClr val="accent5">
                  <a:lumMod val="75000"/>
                </a:schemeClr>
              </a:buClr>
            </a:pPr>
            <a:endParaRPr lang="en-US" sz="1600" dirty="0"/>
          </a:p>
          <a:p>
            <a:pPr marL="456789" indent="-342591"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Faster queries on time-series data</a:t>
            </a:r>
          </a:p>
          <a:p>
            <a:pPr marL="596363" lvl="1">
              <a:buClr>
                <a:schemeClr val="accent5">
                  <a:lumMod val="75000"/>
                </a:schemeClr>
              </a:buClr>
            </a:pPr>
            <a:endParaRPr lang="en-US" sz="1600" dirty="0"/>
          </a:p>
          <a:p>
            <a:pPr marL="456789" indent="-342591"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Faster aggregations on time-series data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endParaRPr lang="en-US" sz="1600" dirty="0"/>
          </a:p>
          <a:p>
            <a:pPr marL="456789" indent="-342591"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Ingest Nodes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r>
              <a:rPr lang="en-US" sz="1600" dirty="0"/>
              <a:t>Small backups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r>
              <a:rPr lang="en-US" sz="1600" dirty="0"/>
              <a:t>Fewer nodes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endParaRPr lang="en-US" sz="1600" dirty="0"/>
          </a:p>
          <a:p>
            <a:pPr marL="456789" indent="-342591">
              <a:buClr>
                <a:schemeClr val="accent5">
                  <a:lumMod val="75000"/>
                </a:schemeClr>
              </a:buClr>
              <a:buChar char="●"/>
            </a:pPr>
            <a:r>
              <a:rPr lang="en-US" sz="1600" dirty="0"/>
              <a:t>Same API as _search</a:t>
            </a:r>
          </a:p>
          <a:p>
            <a:pPr marL="913577" lvl="1" indent="-317214">
              <a:buClr>
                <a:schemeClr val="accent5">
                  <a:lumMod val="75000"/>
                </a:schemeClr>
              </a:buClr>
              <a:buChar char="○"/>
            </a:pPr>
            <a:endParaRPr lang="en-US" sz="1600" dirty="0"/>
          </a:p>
          <a:p>
            <a:pPr marL="0" indent="0">
              <a:spcBef>
                <a:spcPts val="1199"/>
              </a:spcBef>
              <a:buClr>
                <a:schemeClr val="accent5">
                  <a:lumMod val="75000"/>
                </a:schemeClr>
              </a:buClr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0311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Index sorting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75387" y="767867"/>
            <a:ext cx="7277459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Faster sorted queries by optimizing on-disk layout</a:t>
            </a:r>
            <a:endParaRPr sz="1800" dirty="0">
              <a:solidFill>
                <a:schemeClr val="accent3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6608C39-123E-9B47-B578-E7A7E4118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244" y="1362417"/>
            <a:ext cx="12120767" cy="634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Google Shape;12512;p434">
            <a:extLst>
              <a:ext uri="{FF2B5EF4-FFF2-40B4-BE49-F238E27FC236}">
                <a16:creationId xmlns:a16="http://schemas.microsoft.com/office/drawing/2014/main" id="{94380D49-6BBD-5947-B1E2-9D90C44CDC71}"/>
              </a:ext>
            </a:extLst>
          </p:cNvPr>
          <p:cNvSpPr txBox="1"/>
          <p:nvPr/>
        </p:nvSpPr>
        <p:spPr>
          <a:xfrm>
            <a:off x="253225" y="2114725"/>
            <a:ext cx="2940600" cy="3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Optimize on-disk format for some search use cases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Improve query performance at the cost of index performance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Queries can return early if sorted the same as the index time sort</a:t>
            </a:r>
            <a:endParaRPr dirty="0"/>
          </a:p>
        </p:txBody>
      </p:sp>
      <p:sp>
        <p:nvSpPr>
          <p:cNvPr id="8" name="Google Shape;12448;p434">
            <a:extLst>
              <a:ext uri="{FF2B5EF4-FFF2-40B4-BE49-F238E27FC236}">
                <a16:creationId xmlns:a16="http://schemas.microsoft.com/office/drawing/2014/main" id="{AAF57915-3EFD-5244-81ED-971C5446D4E3}"/>
              </a:ext>
            </a:extLst>
          </p:cNvPr>
          <p:cNvSpPr/>
          <p:nvPr/>
        </p:nvSpPr>
        <p:spPr>
          <a:xfrm>
            <a:off x="3247568" y="1934042"/>
            <a:ext cx="2095200" cy="25476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" name="Google Shape;12449;p434">
            <a:extLst>
              <a:ext uri="{FF2B5EF4-FFF2-40B4-BE49-F238E27FC236}">
                <a16:creationId xmlns:a16="http://schemas.microsoft.com/office/drawing/2014/main" id="{EBA0AFCF-32E0-1347-B91F-DE620422A842}"/>
              </a:ext>
            </a:extLst>
          </p:cNvPr>
          <p:cNvGrpSpPr/>
          <p:nvPr/>
        </p:nvGrpSpPr>
        <p:grpSpPr>
          <a:xfrm>
            <a:off x="3338995" y="2207935"/>
            <a:ext cx="1937700" cy="278100"/>
            <a:chOff x="1772626" y="2429010"/>
            <a:chExt cx="1937700" cy="278100"/>
          </a:xfrm>
        </p:grpSpPr>
        <p:sp>
          <p:nvSpPr>
            <p:cNvPr id="10" name="Google Shape;12450;p434">
              <a:extLst>
                <a:ext uri="{FF2B5EF4-FFF2-40B4-BE49-F238E27FC236}">
                  <a16:creationId xmlns:a16="http://schemas.microsoft.com/office/drawing/2014/main" id="{6DFD3693-6BCD-3440-AA6F-D36E91F81128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" name="Google Shape;12451;p434">
              <a:extLst>
                <a:ext uri="{FF2B5EF4-FFF2-40B4-BE49-F238E27FC236}">
                  <a16:creationId xmlns:a16="http://schemas.microsoft.com/office/drawing/2014/main" id="{7EF9C580-A06D-8843-ACF1-6EB3363EBED9}"/>
                </a:ext>
              </a:extLst>
            </p:cNvPr>
            <p:cNvSpPr txBox="1"/>
            <p:nvPr/>
          </p:nvSpPr>
          <p:spPr>
            <a:xfrm>
              <a:off x="1806800" y="2446710"/>
              <a:ext cx="8262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1</a:t>
              </a:r>
              <a:endParaRPr/>
            </a:p>
          </p:txBody>
        </p:sp>
        <p:sp>
          <p:nvSpPr>
            <p:cNvPr id="12" name="Google Shape;12452;p434">
              <a:extLst>
                <a:ext uri="{FF2B5EF4-FFF2-40B4-BE49-F238E27FC236}">
                  <a16:creationId xmlns:a16="http://schemas.microsoft.com/office/drawing/2014/main" id="{149671EB-6BC7-344B-87C6-1AD1379ED29A}"/>
                </a:ext>
              </a:extLst>
            </p:cNvPr>
            <p:cNvSpPr txBox="1"/>
            <p:nvPr/>
          </p:nvSpPr>
          <p:spPr>
            <a:xfrm>
              <a:off x="2600774" y="2446710"/>
              <a:ext cx="10812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600</a:t>
              </a:r>
              <a:endParaRPr/>
            </a:p>
          </p:txBody>
        </p:sp>
      </p:grpSp>
      <p:sp>
        <p:nvSpPr>
          <p:cNvPr id="13" name="Google Shape;12453;p434">
            <a:extLst>
              <a:ext uri="{FF2B5EF4-FFF2-40B4-BE49-F238E27FC236}">
                <a16:creationId xmlns:a16="http://schemas.microsoft.com/office/drawing/2014/main" id="{37CF1CF8-A5CA-E542-8463-7FC70230BD4D}"/>
              </a:ext>
            </a:extLst>
          </p:cNvPr>
          <p:cNvSpPr txBox="1"/>
          <p:nvPr/>
        </p:nvSpPr>
        <p:spPr>
          <a:xfrm>
            <a:off x="3560624" y="1488347"/>
            <a:ext cx="1437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5.x </a:t>
            </a:r>
            <a:endParaRPr/>
          </a:p>
        </p:txBody>
      </p:sp>
      <p:sp>
        <p:nvSpPr>
          <p:cNvPr id="14" name="Google Shape;12454;p434">
            <a:extLst>
              <a:ext uri="{FF2B5EF4-FFF2-40B4-BE49-F238E27FC236}">
                <a16:creationId xmlns:a16="http://schemas.microsoft.com/office/drawing/2014/main" id="{827D53DE-A069-644F-B288-D23BBC646247}"/>
              </a:ext>
            </a:extLst>
          </p:cNvPr>
          <p:cNvSpPr txBox="1"/>
          <p:nvPr/>
        </p:nvSpPr>
        <p:spPr>
          <a:xfrm rot="-5400000">
            <a:off x="4673438" y="2555724"/>
            <a:ext cx="22632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E98"/>
              </a:buClr>
              <a:buSzPts val="1200"/>
              <a:buFont typeface="Open Sans"/>
              <a:buNone/>
            </a:pPr>
            <a:r>
              <a:rPr lang="en-US" sz="1200" b="0" i="0" u="none" strike="noStrike" cap="none">
                <a:solidFill>
                  <a:srgbClr val="F04E98"/>
                </a:solidFill>
                <a:latin typeface="Open Sans"/>
                <a:ea typeface="Open Sans"/>
                <a:cs typeface="Open Sans"/>
                <a:sym typeface="Open Sans"/>
              </a:rPr>
              <a:t>Query for top 3 player scores</a:t>
            </a:r>
            <a:endParaRPr/>
          </a:p>
        </p:txBody>
      </p:sp>
      <p:cxnSp>
        <p:nvCxnSpPr>
          <p:cNvPr id="15" name="Google Shape;12455;p434">
            <a:extLst>
              <a:ext uri="{FF2B5EF4-FFF2-40B4-BE49-F238E27FC236}">
                <a16:creationId xmlns:a16="http://schemas.microsoft.com/office/drawing/2014/main" id="{FA547427-4F6A-C64F-A786-68DA0EB8E064}"/>
              </a:ext>
            </a:extLst>
          </p:cNvPr>
          <p:cNvCxnSpPr/>
          <p:nvPr/>
        </p:nvCxnSpPr>
        <p:spPr>
          <a:xfrm flipH="1">
            <a:off x="5264300" y="4138550"/>
            <a:ext cx="395100" cy="3000"/>
          </a:xfrm>
          <a:prstGeom prst="straightConnector1">
            <a:avLst/>
          </a:prstGeom>
          <a:noFill/>
          <a:ln w="38100" cap="flat" cmpd="sng">
            <a:solidFill>
              <a:srgbClr val="F04E98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16" name="Google Shape;12456;p434">
            <a:extLst>
              <a:ext uri="{FF2B5EF4-FFF2-40B4-BE49-F238E27FC236}">
                <a16:creationId xmlns:a16="http://schemas.microsoft.com/office/drawing/2014/main" id="{261B4FF9-8FDD-A64D-9170-CD6BBD20E701}"/>
              </a:ext>
            </a:extLst>
          </p:cNvPr>
          <p:cNvCxnSpPr/>
          <p:nvPr/>
        </p:nvCxnSpPr>
        <p:spPr>
          <a:xfrm rot="10800000">
            <a:off x="5260100" y="3292550"/>
            <a:ext cx="399300" cy="6300"/>
          </a:xfrm>
          <a:prstGeom prst="straightConnector1">
            <a:avLst/>
          </a:prstGeom>
          <a:noFill/>
          <a:ln w="38100" cap="flat" cmpd="sng">
            <a:solidFill>
              <a:srgbClr val="F04E98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17" name="Google Shape;12457;p434">
            <a:extLst>
              <a:ext uri="{FF2B5EF4-FFF2-40B4-BE49-F238E27FC236}">
                <a16:creationId xmlns:a16="http://schemas.microsoft.com/office/drawing/2014/main" id="{E850E9D5-6FB0-664B-A290-7402A7607528}"/>
              </a:ext>
            </a:extLst>
          </p:cNvPr>
          <p:cNvCxnSpPr/>
          <p:nvPr/>
        </p:nvCxnSpPr>
        <p:spPr>
          <a:xfrm rot="10800000">
            <a:off x="5260400" y="2365725"/>
            <a:ext cx="399000" cy="5700"/>
          </a:xfrm>
          <a:prstGeom prst="straightConnector1">
            <a:avLst/>
          </a:prstGeom>
          <a:noFill/>
          <a:ln w="38100" cap="flat" cmpd="sng">
            <a:solidFill>
              <a:srgbClr val="F04E98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18" name="Google Shape;12458;p434">
            <a:extLst>
              <a:ext uri="{FF2B5EF4-FFF2-40B4-BE49-F238E27FC236}">
                <a16:creationId xmlns:a16="http://schemas.microsoft.com/office/drawing/2014/main" id="{D7CCA027-546B-A043-87AD-F9CBA5BFD8CB}"/>
              </a:ext>
            </a:extLst>
          </p:cNvPr>
          <p:cNvCxnSpPr/>
          <p:nvPr/>
        </p:nvCxnSpPr>
        <p:spPr>
          <a:xfrm rot="10800000">
            <a:off x="5637910" y="1744406"/>
            <a:ext cx="16200" cy="2388600"/>
          </a:xfrm>
          <a:prstGeom prst="straightConnector1">
            <a:avLst/>
          </a:prstGeom>
          <a:noFill/>
          <a:ln w="38100" cap="flat" cmpd="sng">
            <a:solidFill>
              <a:srgbClr val="F04E9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2459;p434">
            <a:extLst>
              <a:ext uri="{FF2B5EF4-FFF2-40B4-BE49-F238E27FC236}">
                <a16:creationId xmlns:a16="http://schemas.microsoft.com/office/drawing/2014/main" id="{CBAAA4E3-25F3-7C4F-B29F-A5F1FC401B49}"/>
              </a:ext>
            </a:extLst>
          </p:cNvPr>
          <p:cNvSpPr/>
          <p:nvPr/>
        </p:nvSpPr>
        <p:spPr>
          <a:xfrm>
            <a:off x="6194876" y="1934042"/>
            <a:ext cx="2095200" cy="25476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" name="Google Shape;12460;p434">
            <a:extLst>
              <a:ext uri="{FF2B5EF4-FFF2-40B4-BE49-F238E27FC236}">
                <a16:creationId xmlns:a16="http://schemas.microsoft.com/office/drawing/2014/main" id="{4C03B0B6-AA65-A84B-A45B-991401ED6B4F}"/>
              </a:ext>
            </a:extLst>
          </p:cNvPr>
          <p:cNvGrpSpPr/>
          <p:nvPr/>
        </p:nvGrpSpPr>
        <p:grpSpPr>
          <a:xfrm>
            <a:off x="3338995" y="2525510"/>
            <a:ext cx="1937700" cy="278100"/>
            <a:chOff x="1772626" y="2429010"/>
            <a:chExt cx="1937700" cy="278100"/>
          </a:xfrm>
        </p:grpSpPr>
        <p:sp>
          <p:nvSpPr>
            <p:cNvPr id="21" name="Google Shape;12461;p434">
              <a:extLst>
                <a:ext uri="{FF2B5EF4-FFF2-40B4-BE49-F238E27FC236}">
                  <a16:creationId xmlns:a16="http://schemas.microsoft.com/office/drawing/2014/main" id="{6B75AF30-FB2D-4640-A331-95AAB43566B0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2" name="Google Shape;12462;p434">
              <a:extLst>
                <a:ext uri="{FF2B5EF4-FFF2-40B4-BE49-F238E27FC236}">
                  <a16:creationId xmlns:a16="http://schemas.microsoft.com/office/drawing/2014/main" id="{A5D04FFA-CE2D-9B4E-BC17-E6CE2BD305F9}"/>
                </a:ext>
              </a:extLst>
            </p:cNvPr>
            <p:cNvSpPr txBox="1"/>
            <p:nvPr/>
          </p:nvSpPr>
          <p:spPr>
            <a:xfrm>
              <a:off x="1806800" y="2446710"/>
              <a:ext cx="826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2</a:t>
              </a:r>
              <a:endParaRPr/>
            </a:p>
          </p:txBody>
        </p:sp>
        <p:sp>
          <p:nvSpPr>
            <p:cNvPr id="23" name="Google Shape;12463;p434">
              <a:extLst>
                <a:ext uri="{FF2B5EF4-FFF2-40B4-BE49-F238E27FC236}">
                  <a16:creationId xmlns:a16="http://schemas.microsoft.com/office/drawing/2014/main" id="{DD79C343-4273-5B4C-9659-369E23451ED3}"/>
                </a:ext>
              </a:extLst>
            </p:cNvPr>
            <p:cNvSpPr txBox="1"/>
            <p:nvPr/>
          </p:nvSpPr>
          <p:spPr>
            <a:xfrm>
              <a:off x="2600774" y="2446710"/>
              <a:ext cx="1081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0</a:t>
              </a:r>
              <a:endParaRPr/>
            </a:p>
          </p:txBody>
        </p:sp>
      </p:grpSp>
      <p:grpSp>
        <p:nvGrpSpPr>
          <p:cNvPr id="24" name="Google Shape;12464;p434">
            <a:extLst>
              <a:ext uri="{FF2B5EF4-FFF2-40B4-BE49-F238E27FC236}">
                <a16:creationId xmlns:a16="http://schemas.microsoft.com/office/drawing/2014/main" id="{5BA4EF8C-7DA0-C84B-91CE-C6FCBB67CAC7}"/>
              </a:ext>
            </a:extLst>
          </p:cNvPr>
          <p:cNvGrpSpPr/>
          <p:nvPr/>
        </p:nvGrpSpPr>
        <p:grpSpPr>
          <a:xfrm>
            <a:off x="3338995" y="2831210"/>
            <a:ext cx="1937700" cy="278100"/>
            <a:chOff x="1772626" y="2429010"/>
            <a:chExt cx="1937700" cy="278100"/>
          </a:xfrm>
        </p:grpSpPr>
        <p:sp>
          <p:nvSpPr>
            <p:cNvPr id="25" name="Google Shape;12465;p434">
              <a:extLst>
                <a:ext uri="{FF2B5EF4-FFF2-40B4-BE49-F238E27FC236}">
                  <a16:creationId xmlns:a16="http://schemas.microsoft.com/office/drawing/2014/main" id="{C8D21EEB-8BA5-5548-847A-F9E54BD7FB95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" name="Google Shape;12466;p434">
              <a:extLst>
                <a:ext uri="{FF2B5EF4-FFF2-40B4-BE49-F238E27FC236}">
                  <a16:creationId xmlns:a16="http://schemas.microsoft.com/office/drawing/2014/main" id="{4242C876-1A12-0E4F-8603-24A4C75AEAAC}"/>
                </a:ext>
              </a:extLst>
            </p:cNvPr>
            <p:cNvSpPr txBox="1"/>
            <p:nvPr/>
          </p:nvSpPr>
          <p:spPr>
            <a:xfrm>
              <a:off x="1806800" y="2446710"/>
              <a:ext cx="826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3</a:t>
              </a:r>
              <a:endParaRPr/>
            </a:p>
          </p:txBody>
        </p:sp>
        <p:sp>
          <p:nvSpPr>
            <p:cNvPr id="27" name="Google Shape;12467;p434">
              <a:extLst>
                <a:ext uri="{FF2B5EF4-FFF2-40B4-BE49-F238E27FC236}">
                  <a16:creationId xmlns:a16="http://schemas.microsoft.com/office/drawing/2014/main" id="{6A8CF454-8638-9B49-8B28-D7C2C52638A1}"/>
                </a:ext>
              </a:extLst>
            </p:cNvPr>
            <p:cNvSpPr txBox="1"/>
            <p:nvPr/>
          </p:nvSpPr>
          <p:spPr>
            <a:xfrm>
              <a:off x="2600774" y="2446710"/>
              <a:ext cx="1081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200  </a:t>
              </a:r>
              <a:endParaRPr/>
            </a:p>
          </p:txBody>
        </p:sp>
      </p:grpSp>
      <p:grpSp>
        <p:nvGrpSpPr>
          <p:cNvPr id="28" name="Google Shape;12468;p434">
            <a:extLst>
              <a:ext uri="{FF2B5EF4-FFF2-40B4-BE49-F238E27FC236}">
                <a16:creationId xmlns:a16="http://schemas.microsoft.com/office/drawing/2014/main" id="{5AA739FF-05A2-B649-B6E6-8C54B94EE8B3}"/>
              </a:ext>
            </a:extLst>
          </p:cNvPr>
          <p:cNvGrpSpPr/>
          <p:nvPr/>
        </p:nvGrpSpPr>
        <p:grpSpPr>
          <a:xfrm>
            <a:off x="3338995" y="3150785"/>
            <a:ext cx="1937700" cy="278100"/>
            <a:chOff x="1772626" y="2429010"/>
            <a:chExt cx="1937700" cy="278100"/>
          </a:xfrm>
        </p:grpSpPr>
        <p:sp>
          <p:nvSpPr>
            <p:cNvPr id="29" name="Google Shape;12469;p434">
              <a:extLst>
                <a:ext uri="{FF2B5EF4-FFF2-40B4-BE49-F238E27FC236}">
                  <a16:creationId xmlns:a16="http://schemas.microsoft.com/office/drawing/2014/main" id="{51DFD90A-EACC-3440-A47D-1776910816B3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" name="Google Shape;12470;p434">
              <a:extLst>
                <a:ext uri="{FF2B5EF4-FFF2-40B4-BE49-F238E27FC236}">
                  <a16:creationId xmlns:a16="http://schemas.microsoft.com/office/drawing/2014/main" id="{A584E441-09BA-4047-A3C6-935CCC2A45F4}"/>
                </a:ext>
              </a:extLst>
            </p:cNvPr>
            <p:cNvSpPr txBox="1"/>
            <p:nvPr/>
          </p:nvSpPr>
          <p:spPr>
            <a:xfrm>
              <a:off x="1806800" y="2446710"/>
              <a:ext cx="8262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4</a:t>
              </a:r>
              <a:endParaRPr/>
            </a:p>
          </p:txBody>
        </p:sp>
        <p:sp>
          <p:nvSpPr>
            <p:cNvPr id="31" name="Google Shape;12471;p434">
              <a:extLst>
                <a:ext uri="{FF2B5EF4-FFF2-40B4-BE49-F238E27FC236}">
                  <a16:creationId xmlns:a16="http://schemas.microsoft.com/office/drawing/2014/main" id="{86E2A713-F6AD-F645-AC95-F53F0239FFB3}"/>
                </a:ext>
              </a:extLst>
            </p:cNvPr>
            <p:cNvSpPr txBox="1"/>
            <p:nvPr/>
          </p:nvSpPr>
          <p:spPr>
            <a:xfrm>
              <a:off x="2600774" y="2446710"/>
              <a:ext cx="10812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700</a:t>
              </a:r>
              <a:endParaRPr/>
            </a:p>
          </p:txBody>
        </p:sp>
      </p:grpSp>
      <p:grpSp>
        <p:nvGrpSpPr>
          <p:cNvPr id="32" name="Google Shape;12472;p434">
            <a:extLst>
              <a:ext uri="{FF2B5EF4-FFF2-40B4-BE49-F238E27FC236}">
                <a16:creationId xmlns:a16="http://schemas.microsoft.com/office/drawing/2014/main" id="{06150EF5-C520-774A-85D9-15D83ED796F2}"/>
              </a:ext>
            </a:extLst>
          </p:cNvPr>
          <p:cNvGrpSpPr/>
          <p:nvPr/>
        </p:nvGrpSpPr>
        <p:grpSpPr>
          <a:xfrm>
            <a:off x="3338995" y="3473410"/>
            <a:ext cx="1937700" cy="278100"/>
            <a:chOff x="1772626" y="2429010"/>
            <a:chExt cx="1937700" cy="278100"/>
          </a:xfrm>
        </p:grpSpPr>
        <p:sp>
          <p:nvSpPr>
            <p:cNvPr id="33" name="Google Shape;12473;p434">
              <a:extLst>
                <a:ext uri="{FF2B5EF4-FFF2-40B4-BE49-F238E27FC236}">
                  <a16:creationId xmlns:a16="http://schemas.microsoft.com/office/drawing/2014/main" id="{A1D6ECEE-3FF0-8D4B-9998-76D798F4C479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" name="Google Shape;12474;p434">
              <a:extLst>
                <a:ext uri="{FF2B5EF4-FFF2-40B4-BE49-F238E27FC236}">
                  <a16:creationId xmlns:a16="http://schemas.microsoft.com/office/drawing/2014/main" id="{C2DFDBF1-C60E-684E-82ED-5821F4CBD088}"/>
                </a:ext>
              </a:extLst>
            </p:cNvPr>
            <p:cNvSpPr txBox="1"/>
            <p:nvPr/>
          </p:nvSpPr>
          <p:spPr>
            <a:xfrm>
              <a:off x="1806800" y="2446710"/>
              <a:ext cx="826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5</a:t>
              </a:r>
              <a:endParaRPr/>
            </a:p>
          </p:txBody>
        </p:sp>
        <p:sp>
          <p:nvSpPr>
            <p:cNvPr id="35" name="Google Shape;12475;p434">
              <a:extLst>
                <a:ext uri="{FF2B5EF4-FFF2-40B4-BE49-F238E27FC236}">
                  <a16:creationId xmlns:a16="http://schemas.microsoft.com/office/drawing/2014/main" id="{62C6CF6B-8577-BB40-AE2A-57164E99886F}"/>
                </a:ext>
              </a:extLst>
            </p:cNvPr>
            <p:cNvSpPr txBox="1"/>
            <p:nvPr/>
          </p:nvSpPr>
          <p:spPr>
            <a:xfrm>
              <a:off x="2600774" y="2446710"/>
              <a:ext cx="1081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300</a:t>
              </a:r>
              <a:endParaRPr/>
            </a:p>
          </p:txBody>
        </p:sp>
      </p:grpSp>
      <p:grpSp>
        <p:nvGrpSpPr>
          <p:cNvPr id="36" name="Google Shape;12476;p434">
            <a:extLst>
              <a:ext uri="{FF2B5EF4-FFF2-40B4-BE49-F238E27FC236}">
                <a16:creationId xmlns:a16="http://schemas.microsoft.com/office/drawing/2014/main" id="{8223F21D-7821-5244-9B95-8670A42FDE47}"/>
              </a:ext>
            </a:extLst>
          </p:cNvPr>
          <p:cNvGrpSpPr/>
          <p:nvPr/>
        </p:nvGrpSpPr>
        <p:grpSpPr>
          <a:xfrm>
            <a:off x="3338995" y="4036735"/>
            <a:ext cx="1937700" cy="278100"/>
            <a:chOff x="1772626" y="2429010"/>
            <a:chExt cx="1937700" cy="278100"/>
          </a:xfrm>
        </p:grpSpPr>
        <p:sp>
          <p:nvSpPr>
            <p:cNvPr id="37" name="Google Shape;12477;p434">
              <a:extLst>
                <a:ext uri="{FF2B5EF4-FFF2-40B4-BE49-F238E27FC236}">
                  <a16:creationId xmlns:a16="http://schemas.microsoft.com/office/drawing/2014/main" id="{A8414D5B-594C-2746-8068-2DC4A0004141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" name="Google Shape;12478;p434">
              <a:extLst>
                <a:ext uri="{FF2B5EF4-FFF2-40B4-BE49-F238E27FC236}">
                  <a16:creationId xmlns:a16="http://schemas.microsoft.com/office/drawing/2014/main" id="{6276CB9A-B544-DD4B-9D67-33EEF50F516B}"/>
                </a:ext>
              </a:extLst>
            </p:cNvPr>
            <p:cNvSpPr txBox="1"/>
            <p:nvPr/>
          </p:nvSpPr>
          <p:spPr>
            <a:xfrm>
              <a:off x="1818756" y="2446700"/>
              <a:ext cx="10824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1907</a:t>
              </a:r>
              <a:endParaRPr/>
            </a:p>
          </p:txBody>
        </p:sp>
        <p:sp>
          <p:nvSpPr>
            <p:cNvPr id="39" name="Google Shape;12479;p434">
              <a:extLst>
                <a:ext uri="{FF2B5EF4-FFF2-40B4-BE49-F238E27FC236}">
                  <a16:creationId xmlns:a16="http://schemas.microsoft.com/office/drawing/2014/main" id="{9687F6C2-108E-C740-B4A0-3CE2672C6DCE}"/>
                </a:ext>
              </a:extLst>
            </p:cNvPr>
            <p:cNvSpPr txBox="1"/>
            <p:nvPr/>
          </p:nvSpPr>
          <p:spPr>
            <a:xfrm>
              <a:off x="2715930" y="2446700"/>
              <a:ext cx="8898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800</a:t>
              </a:r>
              <a:endParaRPr/>
            </a:p>
          </p:txBody>
        </p:sp>
      </p:grpSp>
      <p:sp>
        <p:nvSpPr>
          <p:cNvPr id="40" name="Google Shape;12480;p434">
            <a:extLst>
              <a:ext uri="{FF2B5EF4-FFF2-40B4-BE49-F238E27FC236}">
                <a16:creationId xmlns:a16="http://schemas.microsoft.com/office/drawing/2014/main" id="{12C98C90-6B4C-784A-9825-1C8071A5CDF8}"/>
              </a:ext>
            </a:extLst>
          </p:cNvPr>
          <p:cNvSpPr/>
          <p:nvPr/>
        </p:nvSpPr>
        <p:spPr>
          <a:xfrm rot="5400000">
            <a:off x="4052450" y="3906550"/>
            <a:ext cx="443400" cy="182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...</a:t>
            </a:r>
            <a:endParaRPr/>
          </a:p>
        </p:txBody>
      </p:sp>
      <p:sp>
        <p:nvSpPr>
          <p:cNvPr id="41" name="Google Shape;12481;p434">
            <a:extLst>
              <a:ext uri="{FF2B5EF4-FFF2-40B4-BE49-F238E27FC236}">
                <a16:creationId xmlns:a16="http://schemas.microsoft.com/office/drawing/2014/main" id="{BBFA7766-F800-0C4E-90CE-005E801D699B}"/>
              </a:ext>
            </a:extLst>
          </p:cNvPr>
          <p:cNvSpPr txBox="1"/>
          <p:nvPr/>
        </p:nvSpPr>
        <p:spPr>
          <a:xfrm rot="-5400000">
            <a:off x="7660288" y="2566399"/>
            <a:ext cx="22632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E98"/>
              </a:buClr>
              <a:buSzPts val="1200"/>
              <a:buFont typeface="Open Sans"/>
              <a:buNone/>
            </a:pPr>
            <a:r>
              <a:rPr lang="en-US" sz="1200" b="0" i="0" u="none" strike="noStrike" cap="none">
                <a:solidFill>
                  <a:srgbClr val="F04E98"/>
                </a:solidFill>
                <a:latin typeface="Open Sans"/>
                <a:ea typeface="Open Sans"/>
                <a:cs typeface="Open Sans"/>
                <a:sym typeface="Open Sans"/>
              </a:rPr>
              <a:t>Query for top 3 player scores</a:t>
            </a:r>
            <a:endParaRPr/>
          </a:p>
        </p:txBody>
      </p:sp>
      <p:cxnSp>
        <p:nvCxnSpPr>
          <p:cNvPr id="42" name="Google Shape;12482;p434">
            <a:extLst>
              <a:ext uri="{FF2B5EF4-FFF2-40B4-BE49-F238E27FC236}">
                <a16:creationId xmlns:a16="http://schemas.microsoft.com/office/drawing/2014/main" id="{24409CA3-E307-3149-BDD2-C2899F29D0EC}"/>
              </a:ext>
            </a:extLst>
          </p:cNvPr>
          <p:cNvCxnSpPr/>
          <p:nvPr/>
        </p:nvCxnSpPr>
        <p:spPr>
          <a:xfrm flipH="1">
            <a:off x="8249200" y="3003075"/>
            <a:ext cx="395100" cy="3000"/>
          </a:xfrm>
          <a:prstGeom prst="straightConnector1">
            <a:avLst/>
          </a:prstGeom>
          <a:noFill/>
          <a:ln w="38100" cap="flat" cmpd="sng">
            <a:solidFill>
              <a:srgbClr val="F04E98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43" name="Google Shape;12483;p434">
            <a:extLst>
              <a:ext uri="{FF2B5EF4-FFF2-40B4-BE49-F238E27FC236}">
                <a16:creationId xmlns:a16="http://schemas.microsoft.com/office/drawing/2014/main" id="{77D9CA26-5EE9-0C41-99AC-95046AAA4548}"/>
              </a:ext>
            </a:extLst>
          </p:cNvPr>
          <p:cNvCxnSpPr/>
          <p:nvPr/>
        </p:nvCxnSpPr>
        <p:spPr>
          <a:xfrm rot="10800000">
            <a:off x="8247100" y="2689438"/>
            <a:ext cx="399300" cy="6300"/>
          </a:xfrm>
          <a:prstGeom prst="straightConnector1">
            <a:avLst/>
          </a:prstGeom>
          <a:noFill/>
          <a:ln w="38100" cap="flat" cmpd="sng">
            <a:solidFill>
              <a:srgbClr val="F04E98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44" name="Google Shape;12484;p434">
            <a:extLst>
              <a:ext uri="{FF2B5EF4-FFF2-40B4-BE49-F238E27FC236}">
                <a16:creationId xmlns:a16="http://schemas.microsoft.com/office/drawing/2014/main" id="{8DF8F836-932D-5F4A-BEF7-B9320749D2FC}"/>
              </a:ext>
            </a:extLst>
          </p:cNvPr>
          <p:cNvCxnSpPr/>
          <p:nvPr/>
        </p:nvCxnSpPr>
        <p:spPr>
          <a:xfrm rot="10800000">
            <a:off x="8247250" y="2376400"/>
            <a:ext cx="399000" cy="5700"/>
          </a:xfrm>
          <a:prstGeom prst="straightConnector1">
            <a:avLst/>
          </a:prstGeom>
          <a:noFill/>
          <a:ln w="38100" cap="flat" cmpd="sng">
            <a:solidFill>
              <a:srgbClr val="F04E98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45" name="Google Shape;12485;p434">
            <a:extLst>
              <a:ext uri="{FF2B5EF4-FFF2-40B4-BE49-F238E27FC236}">
                <a16:creationId xmlns:a16="http://schemas.microsoft.com/office/drawing/2014/main" id="{2EB0DDE9-47CB-B648-AE78-4A71691F5894}"/>
              </a:ext>
            </a:extLst>
          </p:cNvPr>
          <p:cNvCxnSpPr/>
          <p:nvPr/>
        </p:nvCxnSpPr>
        <p:spPr>
          <a:xfrm rot="10800000">
            <a:off x="8634825" y="1744300"/>
            <a:ext cx="3900" cy="1266300"/>
          </a:xfrm>
          <a:prstGeom prst="straightConnector1">
            <a:avLst/>
          </a:prstGeom>
          <a:noFill/>
          <a:ln w="38100" cap="flat" cmpd="sng">
            <a:solidFill>
              <a:srgbClr val="F04E9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12486;p434">
            <a:extLst>
              <a:ext uri="{FF2B5EF4-FFF2-40B4-BE49-F238E27FC236}">
                <a16:creationId xmlns:a16="http://schemas.microsoft.com/office/drawing/2014/main" id="{B2D8F12A-FB95-2549-9E31-9E40B0004023}"/>
              </a:ext>
            </a:extLst>
          </p:cNvPr>
          <p:cNvSpPr/>
          <p:nvPr/>
        </p:nvSpPr>
        <p:spPr>
          <a:xfrm rot="5400000">
            <a:off x="6980225" y="3912350"/>
            <a:ext cx="443400" cy="182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...</a:t>
            </a:r>
            <a:endParaRPr/>
          </a:p>
        </p:txBody>
      </p:sp>
      <p:grpSp>
        <p:nvGrpSpPr>
          <p:cNvPr id="47" name="Google Shape;12487;p434">
            <a:extLst>
              <a:ext uri="{FF2B5EF4-FFF2-40B4-BE49-F238E27FC236}">
                <a16:creationId xmlns:a16="http://schemas.microsoft.com/office/drawing/2014/main" id="{5A7C9B51-0CDE-7A43-8CD9-4A016B1C428D}"/>
              </a:ext>
            </a:extLst>
          </p:cNvPr>
          <p:cNvGrpSpPr/>
          <p:nvPr/>
        </p:nvGrpSpPr>
        <p:grpSpPr>
          <a:xfrm>
            <a:off x="6273620" y="2277610"/>
            <a:ext cx="1937700" cy="278100"/>
            <a:chOff x="1772626" y="2429010"/>
            <a:chExt cx="1937700" cy="278100"/>
          </a:xfrm>
        </p:grpSpPr>
        <p:sp>
          <p:nvSpPr>
            <p:cNvPr id="48" name="Google Shape;12488;p434">
              <a:extLst>
                <a:ext uri="{FF2B5EF4-FFF2-40B4-BE49-F238E27FC236}">
                  <a16:creationId xmlns:a16="http://schemas.microsoft.com/office/drawing/2014/main" id="{C7B9F3E3-E96E-7540-9FAD-ACF11908C8BA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9" name="Google Shape;12489;p434">
              <a:extLst>
                <a:ext uri="{FF2B5EF4-FFF2-40B4-BE49-F238E27FC236}">
                  <a16:creationId xmlns:a16="http://schemas.microsoft.com/office/drawing/2014/main" id="{7E59C6A6-D93C-204D-A31C-34383F645F21}"/>
                </a:ext>
              </a:extLst>
            </p:cNvPr>
            <p:cNvSpPr txBox="1"/>
            <p:nvPr/>
          </p:nvSpPr>
          <p:spPr>
            <a:xfrm>
              <a:off x="1806806" y="2446700"/>
              <a:ext cx="10812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1907</a:t>
              </a:r>
              <a:endParaRPr/>
            </a:p>
          </p:txBody>
        </p:sp>
        <p:sp>
          <p:nvSpPr>
            <p:cNvPr id="50" name="Google Shape;12490;p434">
              <a:extLst>
                <a:ext uri="{FF2B5EF4-FFF2-40B4-BE49-F238E27FC236}">
                  <a16:creationId xmlns:a16="http://schemas.microsoft.com/office/drawing/2014/main" id="{96A1DDF2-B94B-7145-BB68-828173B88F26}"/>
                </a:ext>
              </a:extLst>
            </p:cNvPr>
            <p:cNvSpPr txBox="1"/>
            <p:nvPr/>
          </p:nvSpPr>
          <p:spPr>
            <a:xfrm>
              <a:off x="2715930" y="2446700"/>
              <a:ext cx="8898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800</a:t>
              </a:r>
              <a:endParaRPr/>
            </a:p>
          </p:txBody>
        </p:sp>
      </p:grpSp>
      <p:grpSp>
        <p:nvGrpSpPr>
          <p:cNvPr id="51" name="Google Shape;12491;p434">
            <a:extLst>
              <a:ext uri="{FF2B5EF4-FFF2-40B4-BE49-F238E27FC236}">
                <a16:creationId xmlns:a16="http://schemas.microsoft.com/office/drawing/2014/main" id="{06DEF483-7EB0-DE4B-9EE8-7AACC891242E}"/>
              </a:ext>
            </a:extLst>
          </p:cNvPr>
          <p:cNvGrpSpPr/>
          <p:nvPr/>
        </p:nvGrpSpPr>
        <p:grpSpPr>
          <a:xfrm>
            <a:off x="6273620" y="2595185"/>
            <a:ext cx="1937700" cy="278100"/>
            <a:chOff x="1772626" y="2429010"/>
            <a:chExt cx="1937700" cy="278100"/>
          </a:xfrm>
        </p:grpSpPr>
        <p:sp>
          <p:nvSpPr>
            <p:cNvPr id="52" name="Google Shape;12492;p434">
              <a:extLst>
                <a:ext uri="{FF2B5EF4-FFF2-40B4-BE49-F238E27FC236}">
                  <a16:creationId xmlns:a16="http://schemas.microsoft.com/office/drawing/2014/main" id="{77E33AE2-3AF6-A34B-864C-86DFD9804A00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3" name="Google Shape;12493;p434">
              <a:extLst>
                <a:ext uri="{FF2B5EF4-FFF2-40B4-BE49-F238E27FC236}">
                  <a16:creationId xmlns:a16="http://schemas.microsoft.com/office/drawing/2014/main" id="{8224687D-FA75-8F41-BDFE-E5E283CDE8A1}"/>
                </a:ext>
              </a:extLst>
            </p:cNvPr>
            <p:cNvSpPr txBox="1"/>
            <p:nvPr/>
          </p:nvSpPr>
          <p:spPr>
            <a:xfrm>
              <a:off x="1806800" y="2446710"/>
              <a:ext cx="8262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4</a:t>
              </a:r>
              <a:endParaRPr/>
            </a:p>
          </p:txBody>
        </p:sp>
        <p:sp>
          <p:nvSpPr>
            <p:cNvPr id="54" name="Google Shape;12494;p434">
              <a:extLst>
                <a:ext uri="{FF2B5EF4-FFF2-40B4-BE49-F238E27FC236}">
                  <a16:creationId xmlns:a16="http://schemas.microsoft.com/office/drawing/2014/main" id="{CEB35E57-CF47-284C-AD74-4FF42041C599}"/>
                </a:ext>
              </a:extLst>
            </p:cNvPr>
            <p:cNvSpPr txBox="1"/>
            <p:nvPr/>
          </p:nvSpPr>
          <p:spPr>
            <a:xfrm>
              <a:off x="2600774" y="2446710"/>
              <a:ext cx="10812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700</a:t>
              </a:r>
              <a:endParaRPr/>
            </a:p>
          </p:txBody>
        </p:sp>
      </p:grpSp>
      <p:grpSp>
        <p:nvGrpSpPr>
          <p:cNvPr id="55" name="Google Shape;12495;p434">
            <a:extLst>
              <a:ext uri="{FF2B5EF4-FFF2-40B4-BE49-F238E27FC236}">
                <a16:creationId xmlns:a16="http://schemas.microsoft.com/office/drawing/2014/main" id="{3F118C5F-C8F3-AB48-98E8-C516CBE4B3D1}"/>
              </a:ext>
            </a:extLst>
          </p:cNvPr>
          <p:cNvGrpSpPr/>
          <p:nvPr/>
        </p:nvGrpSpPr>
        <p:grpSpPr>
          <a:xfrm>
            <a:off x="6273620" y="2900885"/>
            <a:ext cx="1937700" cy="278100"/>
            <a:chOff x="1772626" y="2429010"/>
            <a:chExt cx="1937700" cy="278100"/>
          </a:xfrm>
        </p:grpSpPr>
        <p:sp>
          <p:nvSpPr>
            <p:cNvPr id="56" name="Google Shape;12496;p434">
              <a:extLst>
                <a:ext uri="{FF2B5EF4-FFF2-40B4-BE49-F238E27FC236}">
                  <a16:creationId xmlns:a16="http://schemas.microsoft.com/office/drawing/2014/main" id="{EA0DE9D8-04C8-1547-A883-8645E0064211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7" name="Google Shape;12497;p434">
              <a:extLst>
                <a:ext uri="{FF2B5EF4-FFF2-40B4-BE49-F238E27FC236}">
                  <a16:creationId xmlns:a16="http://schemas.microsoft.com/office/drawing/2014/main" id="{41EEC02F-D323-7149-A0CA-FB78D1C110D4}"/>
                </a:ext>
              </a:extLst>
            </p:cNvPr>
            <p:cNvSpPr txBox="1"/>
            <p:nvPr/>
          </p:nvSpPr>
          <p:spPr>
            <a:xfrm>
              <a:off x="1806800" y="2446710"/>
              <a:ext cx="8262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1</a:t>
              </a:r>
              <a:endParaRPr/>
            </a:p>
          </p:txBody>
        </p:sp>
        <p:sp>
          <p:nvSpPr>
            <p:cNvPr id="58" name="Google Shape;12498;p434">
              <a:extLst>
                <a:ext uri="{FF2B5EF4-FFF2-40B4-BE49-F238E27FC236}">
                  <a16:creationId xmlns:a16="http://schemas.microsoft.com/office/drawing/2014/main" id="{519C2168-FE0D-D44B-BCC9-96EC045253EE}"/>
                </a:ext>
              </a:extLst>
            </p:cNvPr>
            <p:cNvSpPr txBox="1"/>
            <p:nvPr/>
          </p:nvSpPr>
          <p:spPr>
            <a:xfrm>
              <a:off x="2600774" y="2446710"/>
              <a:ext cx="1081200" cy="2427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600  </a:t>
              </a:r>
              <a:endParaRPr/>
            </a:p>
          </p:txBody>
        </p:sp>
      </p:grpSp>
      <p:grpSp>
        <p:nvGrpSpPr>
          <p:cNvPr id="59" name="Google Shape;12499;p434">
            <a:extLst>
              <a:ext uri="{FF2B5EF4-FFF2-40B4-BE49-F238E27FC236}">
                <a16:creationId xmlns:a16="http://schemas.microsoft.com/office/drawing/2014/main" id="{150DBDDC-728D-A64B-BF7C-496494738F29}"/>
              </a:ext>
            </a:extLst>
          </p:cNvPr>
          <p:cNvGrpSpPr/>
          <p:nvPr/>
        </p:nvGrpSpPr>
        <p:grpSpPr>
          <a:xfrm>
            <a:off x="6273620" y="3220460"/>
            <a:ext cx="1937700" cy="278100"/>
            <a:chOff x="1772626" y="2429010"/>
            <a:chExt cx="1937700" cy="278100"/>
          </a:xfrm>
        </p:grpSpPr>
        <p:sp>
          <p:nvSpPr>
            <p:cNvPr id="60" name="Google Shape;12500;p434">
              <a:extLst>
                <a:ext uri="{FF2B5EF4-FFF2-40B4-BE49-F238E27FC236}">
                  <a16:creationId xmlns:a16="http://schemas.microsoft.com/office/drawing/2014/main" id="{5F82A41D-5B11-2C4E-AF50-DC54C0FB34E3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1" name="Google Shape;12501;p434">
              <a:extLst>
                <a:ext uri="{FF2B5EF4-FFF2-40B4-BE49-F238E27FC236}">
                  <a16:creationId xmlns:a16="http://schemas.microsoft.com/office/drawing/2014/main" id="{E2DE8A08-CB97-934B-B151-084B25CF7DDB}"/>
                </a:ext>
              </a:extLst>
            </p:cNvPr>
            <p:cNvSpPr txBox="1"/>
            <p:nvPr/>
          </p:nvSpPr>
          <p:spPr>
            <a:xfrm>
              <a:off x="1806800" y="2446710"/>
              <a:ext cx="826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5</a:t>
              </a:r>
              <a:endParaRPr/>
            </a:p>
          </p:txBody>
        </p:sp>
        <p:sp>
          <p:nvSpPr>
            <p:cNvPr id="62" name="Google Shape;12502;p434">
              <a:extLst>
                <a:ext uri="{FF2B5EF4-FFF2-40B4-BE49-F238E27FC236}">
                  <a16:creationId xmlns:a16="http://schemas.microsoft.com/office/drawing/2014/main" id="{129ACBF8-EFFB-FE45-8C59-2A5F830F42D6}"/>
                </a:ext>
              </a:extLst>
            </p:cNvPr>
            <p:cNvSpPr txBox="1"/>
            <p:nvPr/>
          </p:nvSpPr>
          <p:spPr>
            <a:xfrm>
              <a:off x="2600774" y="2446710"/>
              <a:ext cx="1081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300</a:t>
              </a:r>
              <a:endParaRPr/>
            </a:p>
          </p:txBody>
        </p:sp>
      </p:grpSp>
      <p:grpSp>
        <p:nvGrpSpPr>
          <p:cNvPr id="63" name="Google Shape;12503;p434">
            <a:extLst>
              <a:ext uri="{FF2B5EF4-FFF2-40B4-BE49-F238E27FC236}">
                <a16:creationId xmlns:a16="http://schemas.microsoft.com/office/drawing/2014/main" id="{2C38F97F-0593-C248-8CB9-316FC336A952}"/>
              </a:ext>
            </a:extLst>
          </p:cNvPr>
          <p:cNvGrpSpPr/>
          <p:nvPr/>
        </p:nvGrpSpPr>
        <p:grpSpPr>
          <a:xfrm>
            <a:off x="6273620" y="3543085"/>
            <a:ext cx="1937700" cy="278100"/>
            <a:chOff x="1772626" y="2429010"/>
            <a:chExt cx="1937700" cy="278100"/>
          </a:xfrm>
        </p:grpSpPr>
        <p:sp>
          <p:nvSpPr>
            <p:cNvPr id="64" name="Google Shape;12504;p434">
              <a:extLst>
                <a:ext uri="{FF2B5EF4-FFF2-40B4-BE49-F238E27FC236}">
                  <a16:creationId xmlns:a16="http://schemas.microsoft.com/office/drawing/2014/main" id="{4D8F5746-BEBE-5E4C-9117-0A325858E2F7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5" name="Google Shape;12505;p434">
              <a:extLst>
                <a:ext uri="{FF2B5EF4-FFF2-40B4-BE49-F238E27FC236}">
                  <a16:creationId xmlns:a16="http://schemas.microsoft.com/office/drawing/2014/main" id="{33C49F41-9C7C-C940-848C-CA6A41D7B861}"/>
                </a:ext>
              </a:extLst>
            </p:cNvPr>
            <p:cNvSpPr txBox="1"/>
            <p:nvPr/>
          </p:nvSpPr>
          <p:spPr>
            <a:xfrm>
              <a:off x="1806800" y="2446710"/>
              <a:ext cx="826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3</a:t>
              </a:r>
              <a:endParaRPr/>
            </a:p>
          </p:txBody>
        </p:sp>
        <p:sp>
          <p:nvSpPr>
            <p:cNvPr id="66" name="Google Shape;12506;p434">
              <a:extLst>
                <a:ext uri="{FF2B5EF4-FFF2-40B4-BE49-F238E27FC236}">
                  <a16:creationId xmlns:a16="http://schemas.microsoft.com/office/drawing/2014/main" id="{4023F5EF-C990-1B48-BA3E-C017C5299078}"/>
                </a:ext>
              </a:extLst>
            </p:cNvPr>
            <p:cNvSpPr txBox="1"/>
            <p:nvPr/>
          </p:nvSpPr>
          <p:spPr>
            <a:xfrm>
              <a:off x="2600774" y="2446710"/>
              <a:ext cx="10812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200</a:t>
              </a:r>
              <a:endParaRPr/>
            </a:p>
          </p:txBody>
        </p:sp>
      </p:grpSp>
      <p:grpSp>
        <p:nvGrpSpPr>
          <p:cNvPr id="67" name="Google Shape;12507;p434">
            <a:extLst>
              <a:ext uri="{FF2B5EF4-FFF2-40B4-BE49-F238E27FC236}">
                <a16:creationId xmlns:a16="http://schemas.microsoft.com/office/drawing/2014/main" id="{038D7601-DE4F-9D4C-BB92-484C0C09961C}"/>
              </a:ext>
            </a:extLst>
          </p:cNvPr>
          <p:cNvGrpSpPr/>
          <p:nvPr/>
        </p:nvGrpSpPr>
        <p:grpSpPr>
          <a:xfrm>
            <a:off x="6273620" y="4106410"/>
            <a:ext cx="1937700" cy="278100"/>
            <a:chOff x="1772626" y="2429010"/>
            <a:chExt cx="1937700" cy="278100"/>
          </a:xfrm>
        </p:grpSpPr>
        <p:sp>
          <p:nvSpPr>
            <p:cNvPr id="68" name="Google Shape;12508;p434">
              <a:extLst>
                <a:ext uri="{FF2B5EF4-FFF2-40B4-BE49-F238E27FC236}">
                  <a16:creationId xmlns:a16="http://schemas.microsoft.com/office/drawing/2014/main" id="{6BA96A88-7A2B-A64D-8331-91410FA5CFD2}"/>
                </a:ext>
              </a:extLst>
            </p:cNvPr>
            <p:cNvSpPr/>
            <p:nvPr/>
          </p:nvSpPr>
          <p:spPr>
            <a:xfrm>
              <a:off x="1772626" y="2429010"/>
              <a:ext cx="1937700" cy="278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9" name="Google Shape;12509;p434">
              <a:extLst>
                <a:ext uri="{FF2B5EF4-FFF2-40B4-BE49-F238E27FC236}">
                  <a16:creationId xmlns:a16="http://schemas.microsoft.com/office/drawing/2014/main" id="{EE8ADA32-81B1-C549-B4D5-E88BA7DE7F3F}"/>
                </a:ext>
              </a:extLst>
            </p:cNvPr>
            <p:cNvSpPr txBox="1"/>
            <p:nvPr/>
          </p:nvSpPr>
          <p:spPr>
            <a:xfrm>
              <a:off x="1815656" y="2446700"/>
              <a:ext cx="11793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Player 2</a:t>
              </a:r>
              <a:endParaRPr/>
            </a:p>
          </p:txBody>
        </p:sp>
        <p:sp>
          <p:nvSpPr>
            <p:cNvPr id="70" name="Google Shape;12510;p434">
              <a:extLst>
                <a:ext uri="{FF2B5EF4-FFF2-40B4-BE49-F238E27FC236}">
                  <a16:creationId xmlns:a16="http://schemas.microsoft.com/office/drawing/2014/main" id="{D4DD71E7-40FD-4D43-8D23-AA5F307FF317}"/>
                </a:ext>
              </a:extLst>
            </p:cNvPr>
            <p:cNvSpPr txBox="1"/>
            <p:nvPr/>
          </p:nvSpPr>
          <p:spPr>
            <a:xfrm>
              <a:off x="2715930" y="2446700"/>
              <a:ext cx="889800" cy="242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Open Sans"/>
                <a:buNone/>
              </a:pPr>
              <a:r>
                <a:rPr lang="en-US" sz="1100" b="1" i="0" u="none" strike="noStrike" cap="none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Score: 0</a:t>
              </a:r>
              <a:endParaRPr/>
            </a:p>
          </p:txBody>
        </p:sp>
      </p:grpSp>
      <p:sp>
        <p:nvSpPr>
          <p:cNvPr id="71" name="Google Shape;12511;p434">
            <a:extLst>
              <a:ext uri="{FF2B5EF4-FFF2-40B4-BE49-F238E27FC236}">
                <a16:creationId xmlns:a16="http://schemas.microsoft.com/office/drawing/2014/main" id="{76371985-A941-4046-A007-43FD9EED5EA3}"/>
              </a:ext>
            </a:extLst>
          </p:cNvPr>
          <p:cNvSpPr txBox="1"/>
          <p:nvPr/>
        </p:nvSpPr>
        <p:spPr>
          <a:xfrm>
            <a:off x="6510849" y="1461097"/>
            <a:ext cx="1437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6.x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2064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975388" y="243850"/>
            <a:ext cx="7875162" cy="5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Open Sans"/>
                <a:ea typeface="Open Sans"/>
                <a:cs typeface="Open Sans"/>
                <a:sym typeface="Open Sans"/>
              </a:rPr>
              <a:t>Index sorting</a:t>
            </a:r>
            <a:endParaRPr sz="2200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538" y="275530"/>
            <a:ext cx="428699" cy="4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6608C39-123E-9B47-B578-E7A7E4118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244" y="1362417"/>
            <a:ext cx="12120767" cy="634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115CD5-832E-6048-81F8-FE02BDD6B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244" y="848497"/>
            <a:ext cx="7721600" cy="352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6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1356</TotalTime>
  <Words>1583</Words>
  <Application>Microsoft Macintosh PowerPoint</Application>
  <PresentationFormat>On-screen Show (16:9)</PresentationFormat>
  <Paragraphs>294</Paragraphs>
  <Slides>28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Calibri</vt:lpstr>
      <vt:lpstr>Monaco</vt:lpstr>
      <vt:lpstr>Arial</vt:lpstr>
      <vt:lpstr>Open Sans</vt:lpstr>
      <vt:lpstr>Courier New</vt:lpstr>
      <vt:lpstr>Calibri Light</vt:lpstr>
      <vt:lpstr>Office Theme</vt:lpstr>
      <vt:lpstr>PowerPoint Presentation</vt:lpstr>
      <vt:lpstr>PowerPoint Presentation</vt:lpstr>
      <vt:lpstr>What I wish I knew about mappings</vt:lpstr>
      <vt:lpstr>Specialized nodes for specialized tasks</vt:lpstr>
      <vt:lpstr>Observations about shards and replicas</vt:lpstr>
      <vt:lpstr>Shrinking indices</vt:lpstr>
      <vt:lpstr>Rollups for fast queries on large metric data sets</vt:lpstr>
      <vt:lpstr>Index sorting</vt:lpstr>
      <vt:lpstr>Index sorting</vt:lpstr>
      <vt:lpstr>Index sorting</vt:lpstr>
      <vt:lpstr>Index sorting</vt:lpstr>
      <vt:lpstr>Anti-patterns</vt:lpstr>
      <vt:lpstr>Anti-patterns</vt:lpstr>
      <vt:lpstr>Anti-patterns</vt:lpstr>
      <vt:lpstr>PowerPoint Presentation</vt:lpstr>
      <vt:lpstr>PowerPoint Presentation</vt:lpstr>
      <vt:lpstr>PowerPoint Presentation</vt:lpstr>
      <vt:lpstr>Adaptive Replica Selection</vt:lpstr>
      <vt:lpstr>Adaptive Replica Selection</vt:lpstr>
      <vt:lpstr>Adaptive Replica Selection</vt:lpstr>
      <vt:lpstr>Adaptive Replica Selection</vt:lpstr>
      <vt:lpstr>Use the query language you already know</vt:lpstr>
      <vt:lpstr>Elastic SQL</vt:lpstr>
      <vt:lpstr>Composite Aggs</vt:lpstr>
      <vt:lpstr>Composite Aggs: Sample Use Case</vt:lpstr>
      <vt:lpstr>Composite Aggs: Sample Use Case</vt:lpstr>
      <vt:lpstr>Composite Aggs: Sample Use Case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Mihaylov, Iliyan</cp:lastModifiedBy>
  <cp:revision>36</cp:revision>
  <dcterms:modified xsi:type="dcterms:W3CDTF">2022-01-11T17:13:14Z</dcterms:modified>
</cp:coreProperties>
</file>